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4" r:id="rId6"/>
    <p:sldId id="258" r:id="rId7"/>
    <p:sldId id="260" r:id="rId8"/>
    <p:sldId id="257" r:id="rId9"/>
    <p:sldId id="265" r:id="rId10"/>
    <p:sldId id="270" r:id="rId11"/>
    <p:sldId id="271" r:id="rId12"/>
    <p:sldId id="269" r:id="rId13"/>
    <p:sldId id="272" r:id="rId14"/>
    <p:sldId id="259" r:id="rId15"/>
    <p:sldId id="261" r:id="rId16"/>
    <p:sldId id="321" r:id="rId17"/>
    <p:sldId id="273" r:id="rId18"/>
    <p:sldId id="26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F29C3-6E1E-461D-A882-8B5B1993AA42}" v="8" dt="2025-03-10T12:28:00.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010" autoAdjust="0"/>
  </p:normalViewPr>
  <p:slideViewPr>
    <p:cSldViewPr snapToGrid="0">
      <p:cViewPr varScale="1">
        <p:scale>
          <a:sx n="40" d="100"/>
          <a:sy n="40" d="100"/>
        </p:scale>
        <p:origin x="168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495AC-0191-4005-B625-34768096EAB1}" type="doc">
      <dgm:prSet loTypeId="urn:microsoft.com/office/officeart/2005/8/layout/venn1" loCatId="relationship" qsTypeId="urn:microsoft.com/office/officeart/2005/8/quickstyle/simple1" qsCatId="simple" csTypeId="urn:microsoft.com/office/officeart/2005/8/colors/accent1_2" csCatId="accent1" phldr="1"/>
      <dgm:spPr/>
    </dgm:pt>
    <dgm:pt modelId="{C7712FA5-0A57-46C0-BBBB-BD471592E148}">
      <dgm:prSet phldrT="[Tekst]" custT="1"/>
      <dgm:spPr>
        <a:blipFill dpi="0" rotWithShape="1">
          <a:blip xmlns:r="http://schemas.openxmlformats.org/officeDocument/2006/relationships" r:embed="rId1">
            <a:alphaModFix amt="70000"/>
            <a:extLst>
              <a:ext uri="{28A0092B-C50C-407E-A947-70E740481C1C}">
                <a14:useLocalDpi xmlns:a14="http://schemas.microsoft.com/office/drawing/2010/main" val="0"/>
              </a:ext>
            </a:extLst>
          </a:blip>
          <a:srcRect/>
          <a:stretch>
            <a:fillRect/>
          </a:stretch>
        </a:blipFill>
      </dgm:spPr>
      <dgm:t>
        <a:bodyPr/>
        <a:lstStyle/>
        <a:p>
          <a:r>
            <a:rPr lang="nl-NL" sz="2800" dirty="0">
              <a:solidFill>
                <a:schemeClr val="bg1"/>
              </a:solidFill>
            </a:rPr>
            <a:t>Formatief handelen</a:t>
          </a:r>
        </a:p>
      </dgm:t>
      <dgm:extLst>
        <a:ext uri="{E40237B7-FDA0-4F09-8148-C483321AD2D9}">
          <dgm14:cNvPr xmlns:dgm14="http://schemas.microsoft.com/office/drawing/2010/diagram" id="0" name="" descr="Lijnen op hout"/>
        </a:ext>
      </dgm:extLst>
    </dgm:pt>
    <dgm:pt modelId="{A6B1712E-F82E-460E-9088-ED4E747F2C2A}" type="parTrans" cxnId="{9FB340D3-5A33-4664-BC6B-18E273ACCB3B}">
      <dgm:prSet/>
      <dgm:spPr/>
      <dgm:t>
        <a:bodyPr/>
        <a:lstStyle/>
        <a:p>
          <a:endParaRPr lang="nl-NL"/>
        </a:p>
      </dgm:t>
    </dgm:pt>
    <dgm:pt modelId="{23296AD9-BFFD-4383-B03A-6C3BEDA2A243}" type="sibTrans" cxnId="{9FB340D3-5A33-4664-BC6B-18E273ACCB3B}">
      <dgm:prSet/>
      <dgm:spPr/>
      <dgm:t>
        <a:bodyPr/>
        <a:lstStyle/>
        <a:p>
          <a:endParaRPr lang="nl-NL"/>
        </a:p>
      </dgm:t>
    </dgm:pt>
    <dgm:pt modelId="{4C6852D2-733B-4DF9-896E-7FC55B3F6F93}">
      <dgm:prSet phldrT="[Tekst]" custT="1"/>
      <dgm:spPr>
        <a:blipFill dpi="0" rotWithShape="1">
          <a:blip xmlns:r="http://schemas.openxmlformats.org/officeDocument/2006/relationships" r:embed="rId2">
            <a:alphaModFix amt="70000"/>
            <a:extLst>
              <a:ext uri="{28A0092B-C50C-407E-A947-70E740481C1C}">
                <a14:useLocalDpi xmlns:a14="http://schemas.microsoft.com/office/drawing/2010/main" val="0"/>
              </a:ext>
            </a:extLst>
          </a:blip>
          <a:srcRect/>
          <a:stretch>
            <a:fillRect/>
          </a:stretch>
        </a:blipFill>
      </dgm:spPr>
      <dgm:t>
        <a:bodyPr/>
        <a:lstStyle/>
        <a:p>
          <a:r>
            <a:rPr lang="nl-NL" sz="2800" b="0" dirty="0">
              <a:solidFill>
                <a:schemeClr val="bg1"/>
              </a:solidFill>
            </a:rPr>
            <a:t>Artificiële intelligentie</a:t>
          </a:r>
        </a:p>
      </dgm:t>
    </dgm:pt>
    <dgm:pt modelId="{CBADAC22-0B04-4DD4-8068-66885E6F1DDD}" type="parTrans" cxnId="{A5091245-22A7-4A11-9659-872C275376FB}">
      <dgm:prSet/>
      <dgm:spPr/>
      <dgm:t>
        <a:bodyPr/>
        <a:lstStyle/>
        <a:p>
          <a:endParaRPr lang="nl-NL"/>
        </a:p>
      </dgm:t>
    </dgm:pt>
    <dgm:pt modelId="{C0AA175A-F1EB-491A-80A9-58CD48CFA6F1}" type="sibTrans" cxnId="{A5091245-22A7-4A11-9659-872C275376FB}">
      <dgm:prSet/>
      <dgm:spPr/>
      <dgm:t>
        <a:bodyPr/>
        <a:lstStyle/>
        <a:p>
          <a:endParaRPr lang="nl-NL"/>
        </a:p>
      </dgm:t>
    </dgm:pt>
    <dgm:pt modelId="{A0E3191B-777E-4F1F-B6AB-57EBDCEC9617}">
      <dgm:prSet phldrT="[Tekst]" custT="1"/>
      <dgm:spPr>
        <a:blipFill dpi="0" rotWithShape="1">
          <a:blip xmlns:r="http://schemas.openxmlformats.org/officeDocument/2006/relationships" r:embed="rId3">
            <a:alphaModFix amt="70000"/>
            <a:extLst>
              <a:ext uri="{28A0092B-C50C-407E-A947-70E740481C1C}">
                <a14:useLocalDpi xmlns:a14="http://schemas.microsoft.com/office/drawing/2010/main" val="0"/>
              </a:ext>
            </a:extLst>
          </a:blip>
          <a:srcRect/>
          <a:stretch>
            <a:fillRect/>
          </a:stretch>
        </a:blipFill>
      </dgm:spPr>
      <dgm:t>
        <a:bodyPr/>
        <a:lstStyle/>
        <a:p>
          <a:r>
            <a:rPr lang="nl-NL" sz="2800" b="0" dirty="0">
              <a:solidFill>
                <a:schemeClr val="bg1"/>
              </a:solidFill>
            </a:rPr>
            <a:t>Zelfregulatie</a:t>
          </a:r>
        </a:p>
      </dgm:t>
    </dgm:pt>
    <dgm:pt modelId="{AFC41FC3-4B55-451E-8BE1-AF08E95B5452}" type="parTrans" cxnId="{52CAE233-EC46-4196-964F-BA8FE09DE1E7}">
      <dgm:prSet/>
      <dgm:spPr/>
      <dgm:t>
        <a:bodyPr/>
        <a:lstStyle/>
        <a:p>
          <a:endParaRPr lang="nl-NL"/>
        </a:p>
      </dgm:t>
    </dgm:pt>
    <dgm:pt modelId="{D29ED10F-4123-4CCE-ADD4-0C9C7C32EE16}" type="sibTrans" cxnId="{52CAE233-EC46-4196-964F-BA8FE09DE1E7}">
      <dgm:prSet/>
      <dgm:spPr/>
      <dgm:t>
        <a:bodyPr/>
        <a:lstStyle/>
        <a:p>
          <a:endParaRPr lang="nl-NL"/>
        </a:p>
      </dgm:t>
    </dgm:pt>
    <dgm:pt modelId="{C5C96E7F-372B-4AC9-A5DB-24EA5E1E328F}" type="pres">
      <dgm:prSet presAssocID="{6A3495AC-0191-4005-B625-34768096EAB1}" presName="compositeShape" presStyleCnt="0">
        <dgm:presLayoutVars>
          <dgm:chMax val="7"/>
          <dgm:dir/>
          <dgm:resizeHandles val="exact"/>
        </dgm:presLayoutVars>
      </dgm:prSet>
      <dgm:spPr/>
    </dgm:pt>
    <dgm:pt modelId="{D1FB15B8-6435-4CBB-A8CC-9B48D745E1AA}" type="pres">
      <dgm:prSet presAssocID="{C7712FA5-0A57-46C0-BBBB-BD471592E148}" presName="circ1" presStyleLbl="vennNode1" presStyleIdx="0" presStyleCnt="3"/>
      <dgm:spPr/>
    </dgm:pt>
    <dgm:pt modelId="{CA701044-D1EC-4AEB-B4A9-23095041B05E}" type="pres">
      <dgm:prSet presAssocID="{C7712FA5-0A57-46C0-BBBB-BD471592E148}" presName="circ1Tx" presStyleLbl="revTx" presStyleIdx="0" presStyleCnt="0">
        <dgm:presLayoutVars>
          <dgm:chMax val="0"/>
          <dgm:chPref val="0"/>
          <dgm:bulletEnabled val="1"/>
        </dgm:presLayoutVars>
      </dgm:prSet>
      <dgm:spPr/>
    </dgm:pt>
    <dgm:pt modelId="{43859EB0-1050-4A4F-A61C-CCF332E37357}" type="pres">
      <dgm:prSet presAssocID="{4C6852D2-733B-4DF9-896E-7FC55B3F6F93}" presName="circ2" presStyleLbl="vennNode1" presStyleIdx="1" presStyleCnt="3"/>
      <dgm:spPr/>
    </dgm:pt>
    <dgm:pt modelId="{BB830933-5EFA-4826-859E-318E2CC1B40D}" type="pres">
      <dgm:prSet presAssocID="{4C6852D2-733B-4DF9-896E-7FC55B3F6F93}" presName="circ2Tx" presStyleLbl="revTx" presStyleIdx="0" presStyleCnt="0">
        <dgm:presLayoutVars>
          <dgm:chMax val="0"/>
          <dgm:chPref val="0"/>
          <dgm:bulletEnabled val="1"/>
        </dgm:presLayoutVars>
      </dgm:prSet>
      <dgm:spPr/>
    </dgm:pt>
    <dgm:pt modelId="{24F6CFD5-5CFF-4CDC-A492-8DC918BBA3D0}" type="pres">
      <dgm:prSet presAssocID="{A0E3191B-777E-4F1F-B6AB-57EBDCEC9617}" presName="circ3" presStyleLbl="vennNode1" presStyleIdx="2" presStyleCnt="3" custLinFactNeighborX="-352" custLinFactNeighborY="-528"/>
      <dgm:spPr/>
    </dgm:pt>
    <dgm:pt modelId="{626B0B0B-6D6E-4783-BA7F-33AD0E5C2B5C}" type="pres">
      <dgm:prSet presAssocID="{A0E3191B-777E-4F1F-B6AB-57EBDCEC9617}" presName="circ3Tx" presStyleLbl="revTx" presStyleIdx="0" presStyleCnt="0">
        <dgm:presLayoutVars>
          <dgm:chMax val="0"/>
          <dgm:chPref val="0"/>
          <dgm:bulletEnabled val="1"/>
        </dgm:presLayoutVars>
      </dgm:prSet>
      <dgm:spPr/>
    </dgm:pt>
  </dgm:ptLst>
  <dgm:cxnLst>
    <dgm:cxn modelId="{8227FE15-F946-4F78-A09C-22BC36C69D0D}" type="presOf" srcId="{A0E3191B-777E-4F1F-B6AB-57EBDCEC9617}" destId="{24F6CFD5-5CFF-4CDC-A492-8DC918BBA3D0}" srcOrd="0" destOrd="0" presId="urn:microsoft.com/office/officeart/2005/8/layout/venn1"/>
    <dgm:cxn modelId="{52CAE233-EC46-4196-964F-BA8FE09DE1E7}" srcId="{6A3495AC-0191-4005-B625-34768096EAB1}" destId="{A0E3191B-777E-4F1F-B6AB-57EBDCEC9617}" srcOrd="2" destOrd="0" parTransId="{AFC41FC3-4B55-451E-8BE1-AF08E95B5452}" sibTransId="{D29ED10F-4123-4CCE-ADD4-0C9C7C32EE16}"/>
    <dgm:cxn modelId="{5C54F13A-48B3-427B-9118-749B0AFC32F3}" type="presOf" srcId="{6A3495AC-0191-4005-B625-34768096EAB1}" destId="{C5C96E7F-372B-4AC9-A5DB-24EA5E1E328F}" srcOrd="0" destOrd="0" presId="urn:microsoft.com/office/officeart/2005/8/layout/venn1"/>
    <dgm:cxn modelId="{A5091245-22A7-4A11-9659-872C275376FB}" srcId="{6A3495AC-0191-4005-B625-34768096EAB1}" destId="{4C6852D2-733B-4DF9-896E-7FC55B3F6F93}" srcOrd="1" destOrd="0" parTransId="{CBADAC22-0B04-4DD4-8068-66885E6F1DDD}" sibTransId="{C0AA175A-F1EB-491A-80A9-58CD48CFA6F1}"/>
    <dgm:cxn modelId="{5E2CE196-6FBB-42F7-AB48-99D68795FC74}" type="presOf" srcId="{A0E3191B-777E-4F1F-B6AB-57EBDCEC9617}" destId="{626B0B0B-6D6E-4783-BA7F-33AD0E5C2B5C}" srcOrd="1" destOrd="0" presId="urn:microsoft.com/office/officeart/2005/8/layout/venn1"/>
    <dgm:cxn modelId="{105C329A-6E85-4FB8-9E7E-75265AFC7499}" type="presOf" srcId="{4C6852D2-733B-4DF9-896E-7FC55B3F6F93}" destId="{43859EB0-1050-4A4F-A61C-CCF332E37357}" srcOrd="0" destOrd="0" presId="urn:microsoft.com/office/officeart/2005/8/layout/venn1"/>
    <dgm:cxn modelId="{DEF80EC7-EFAE-466B-96EE-FF999846EE48}" type="presOf" srcId="{C7712FA5-0A57-46C0-BBBB-BD471592E148}" destId="{CA701044-D1EC-4AEB-B4A9-23095041B05E}" srcOrd="1" destOrd="0" presId="urn:microsoft.com/office/officeart/2005/8/layout/venn1"/>
    <dgm:cxn modelId="{9FB340D3-5A33-4664-BC6B-18E273ACCB3B}" srcId="{6A3495AC-0191-4005-B625-34768096EAB1}" destId="{C7712FA5-0A57-46C0-BBBB-BD471592E148}" srcOrd="0" destOrd="0" parTransId="{A6B1712E-F82E-460E-9088-ED4E747F2C2A}" sibTransId="{23296AD9-BFFD-4383-B03A-6C3BEDA2A243}"/>
    <dgm:cxn modelId="{9F0A1BDE-DFBB-4BF2-8727-BE4A6D43B64C}" type="presOf" srcId="{4C6852D2-733B-4DF9-896E-7FC55B3F6F93}" destId="{BB830933-5EFA-4826-859E-318E2CC1B40D}" srcOrd="1" destOrd="0" presId="urn:microsoft.com/office/officeart/2005/8/layout/venn1"/>
    <dgm:cxn modelId="{ACE233FB-C015-49B8-8682-A3E2D97175A9}" type="presOf" srcId="{C7712FA5-0A57-46C0-BBBB-BD471592E148}" destId="{D1FB15B8-6435-4CBB-A8CC-9B48D745E1AA}" srcOrd="0" destOrd="0" presId="urn:microsoft.com/office/officeart/2005/8/layout/venn1"/>
    <dgm:cxn modelId="{12400784-6617-47B1-96FF-D01A9F1C4CF0}" type="presParOf" srcId="{C5C96E7F-372B-4AC9-A5DB-24EA5E1E328F}" destId="{D1FB15B8-6435-4CBB-A8CC-9B48D745E1AA}" srcOrd="0" destOrd="0" presId="urn:microsoft.com/office/officeart/2005/8/layout/venn1"/>
    <dgm:cxn modelId="{640B9564-F0B2-4BC1-BEE5-0C28BA4A4FC1}" type="presParOf" srcId="{C5C96E7F-372B-4AC9-A5DB-24EA5E1E328F}" destId="{CA701044-D1EC-4AEB-B4A9-23095041B05E}" srcOrd="1" destOrd="0" presId="urn:microsoft.com/office/officeart/2005/8/layout/venn1"/>
    <dgm:cxn modelId="{A52807F1-1316-4BDF-82F8-547FD89C85EE}" type="presParOf" srcId="{C5C96E7F-372B-4AC9-A5DB-24EA5E1E328F}" destId="{43859EB0-1050-4A4F-A61C-CCF332E37357}" srcOrd="2" destOrd="0" presId="urn:microsoft.com/office/officeart/2005/8/layout/venn1"/>
    <dgm:cxn modelId="{D2BAB154-C07A-4B68-92CF-9EC3D45DB7D4}" type="presParOf" srcId="{C5C96E7F-372B-4AC9-A5DB-24EA5E1E328F}" destId="{BB830933-5EFA-4826-859E-318E2CC1B40D}" srcOrd="3" destOrd="0" presId="urn:microsoft.com/office/officeart/2005/8/layout/venn1"/>
    <dgm:cxn modelId="{DF5C3663-8084-4811-8518-43CF3EBA4C3E}" type="presParOf" srcId="{C5C96E7F-372B-4AC9-A5DB-24EA5E1E328F}" destId="{24F6CFD5-5CFF-4CDC-A492-8DC918BBA3D0}" srcOrd="4" destOrd="0" presId="urn:microsoft.com/office/officeart/2005/8/layout/venn1"/>
    <dgm:cxn modelId="{65E927B3-15C4-4C11-A4E2-1440C93D2C2B}" type="presParOf" srcId="{C5C96E7F-372B-4AC9-A5DB-24EA5E1E328F}" destId="{626B0B0B-6D6E-4783-BA7F-33AD0E5C2B5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15B8-6435-4CBB-A8CC-9B48D745E1AA}">
      <dsp:nvSpPr>
        <dsp:cNvPr id="0" name=""/>
        <dsp:cNvSpPr/>
      </dsp:nvSpPr>
      <dsp:spPr>
        <a:xfrm>
          <a:off x="3848099" y="85724"/>
          <a:ext cx="4114800" cy="4114800"/>
        </a:xfrm>
        <a:prstGeom prst="ellipse">
          <a:avLst/>
        </a:prstGeom>
        <a:blipFill dpi="0" rotWithShape="1">
          <a:blip xmlns:r="http://schemas.openxmlformats.org/officeDocument/2006/relationships" r:embed="rId1">
            <a:alphaModFix amt="70000"/>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chemeClr val="bg1"/>
              </a:solidFill>
            </a:rPr>
            <a:t>Formatief handelen</a:t>
          </a:r>
        </a:p>
      </dsp:txBody>
      <dsp:txXfrm>
        <a:off x="4396740" y="805815"/>
        <a:ext cx="3017520" cy="1851660"/>
      </dsp:txXfrm>
    </dsp:sp>
    <dsp:sp modelId="{43859EB0-1050-4A4F-A61C-CCF332E37357}">
      <dsp:nvSpPr>
        <dsp:cNvPr id="0" name=""/>
        <dsp:cNvSpPr/>
      </dsp:nvSpPr>
      <dsp:spPr>
        <a:xfrm>
          <a:off x="5332856" y="2657475"/>
          <a:ext cx="4114800" cy="4114800"/>
        </a:xfrm>
        <a:prstGeom prst="ellipse">
          <a:avLst/>
        </a:prstGeom>
        <a:blipFill dpi="0" rotWithShape="1">
          <a:blip xmlns:r="http://schemas.openxmlformats.org/officeDocument/2006/relationships" r:embed="rId2">
            <a:alphaModFix amt="70000"/>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nl-NL" sz="2800" b="0" kern="1200" dirty="0">
              <a:solidFill>
                <a:schemeClr val="bg1"/>
              </a:solidFill>
            </a:rPr>
            <a:t>Artificiële intelligentie</a:t>
          </a:r>
        </a:p>
      </dsp:txBody>
      <dsp:txXfrm>
        <a:off x="6591299" y="3720465"/>
        <a:ext cx="2468880" cy="2263140"/>
      </dsp:txXfrm>
    </dsp:sp>
    <dsp:sp modelId="{24F6CFD5-5CFF-4CDC-A492-8DC918BBA3D0}">
      <dsp:nvSpPr>
        <dsp:cNvPr id="0" name=""/>
        <dsp:cNvSpPr/>
      </dsp:nvSpPr>
      <dsp:spPr>
        <a:xfrm>
          <a:off x="2348858" y="2635748"/>
          <a:ext cx="4114800" cy="4114800"/>
        </a:xfrm>
        <a:prstGeom prst="ellipse">
          <a:avLst/>
        </a:prstGeom>
        <a:blipFill dpi="0" rotWithShape="1">
          <a:blip xmlns:r="http://schemas.openxmlformats.org/officeDocument/2006/relationships" r:embed="rId3">
            <a:alphaModFix amt="70000"/>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nl-NL" sz="2800" b="0" kern="1200" dirty="0">
              <a:solidFill>
                <a:schemeClr val="bg1"/>
              </a:solidFill>
            </a:rPr>
            <a:t>Zelfregulatie</a:t>
          </a:r>
        </a:p>
      </dsp:txBody>
      <dsp:txXfrm>
        <a:off x="2736335" y="3698738"/>
        <a:ext cx="2468880" cy="22631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1864D-7A2B-461D-9D69-1988B860B4CC}" type="datetimeFigureOut">
              <a:rPr lang="nl-NL" smtClean="0"/>
              <a:t>8-9-2025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B7496-D90F-4BED-AF50-E0DBF66E3454}" type="slidenum">
              <a:rPr lang="nl-NL" smtClean="0"/>
              <a:t>‹nr.›</a:t>
            </a:fld>
            <a:endParaRPr lang="nl-NL"/>
          </a:p>
        </p:txBody>
      </p:sp>
    </p:spTree>
    <p:extLst>
      <p:ext uri="{BB962C8B-B14F-4D97-AF65-F5344CB8AC3E}">
        <p14:creationId xmlns:p14="http://schemas.microsoft.com/office/powerpoint/2010/main" val="164857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1</a:t>
            </a:fld>
            <a:endParaRPr lang="nl-NL"/>
          </a:p>
        </p:txBody>
      </p:sp>
    </p:spTree>
    <p:extLst>
      <p:ext uri="{BB962C8B-B14F-4D97-AF65-F5344CB8AC3E}">
        <p14:creationId xmlns:p14="http://schemas.microsoft.com/office/powerpoint/2010/main" val="333422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5C35D-E35D-0847-608E-2F8D7B8ADA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A7E474-F8CF-EB3F-2392-C833B2664A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F3A68E-1B8C-FDAC-3991-5DF1A8512588}"/>
              </a:ext>
            </a:extLst>
          </p:cNvPr>
          <p:cNvSpPr>
            <a:spLocks noGrp="1"/>
          </p:cNvSpPr>
          <p:nvPr>
            <p:ph type="body" idx="1"/>
          </p:nvPr>
        </p:nvSpPr>
        <p:spPr/>
        <p:txBody>
          <a:bodyPr/>
          <a:lstStyle/>
          <a:p>
            <a:r>
              <a:rPr lang="nl-NL" dirty="0"/>
              <a:t>Nu naar de kansen. Waar kan AI een positieve rol spelen. Hoe kunnen studenten hier op een opbouwende manier mee werken? Ondersteunen i.p.v. overnemen. </a:t>
            </a:r>
          </a:p>
        </p:txBody>
      </p:sp>
      <p:sp>
        <p:nvSpPr>
          <p:cNvPr id="4" name="Tijdelijke aanduiding voor dianummer 3">
            <a:extLst>
              <a:ext uri="{FF2B5EF4-FFF2-40B4-BE49-F238E27FC236}">
                <a16:creationId xmlns:a16="http://schemas.microsoft.com/office/drawing/2014/main" id="{3E25D705-9F1F-2698-6D03-4AB387979DD2}"/>
              </a:ext>
            </a:extLst>
          </p:cNvPr>
          <p:cNvSpPr>
            <a:spLocks noGrp="1"/>
          </p:cNvSpPr>
          <p:nvPr>
            <p:ph type="sldNum" sz="quarter" idx="5"/>
          </p:nvPr>
        </p:nvSpPr>
        <p:spPr/>
        <p:txBody>
          <a:bodyPr/>
          <a:lstStyle/>
          <a:p>
            <a:fld id="{530B7496-D90F-4BED-AF50-E0DBF66E3454}" type="slidenum">
              <a:rPr lang="nl-NL" smtClean="0"/>
              <a:t>14</a:t>
            </a:fld>
            <a:endParaRPr lang="nl-NL"/>
          </a:p>
        </p:txBody>
      </p:sp>
    </p:spTree>
    <p:extLst>
      <p:ext uri="{BB962C8B-B14F-4D97-AF65-F5344CB8AC3E}">
        <p14:creationId xmlns:p14="http://schemas.microsoft.com/office/powerpoint/2010/main" val="335428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Werkblad uitdelen. Deelnemers laten testen/ prompts laten formuleren.</a:t>
            </a:r>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15</a:t>
            </a:fld>
            <a:endParaRPr lang="nl-NL"/>
          </a:p>
        </p:txBody>
      </p:sp>
    </p:spTree>
    <p:extLst>
      <p:ext uri="{BB962C8B-B14F-4D97-AF65-F5344CB8AC3E}">
        <p14:creationId xmlns:p14="http://schemas.microsoft.com/office/powerpoint/2010/main" val="320427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45BFF-2AFE-B80D-BA78-CF8B54FD64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04F6485-36FB-4595-1D5F-54D218D755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EBE0156-A57C-503F-7B5E-B5AEE35A54C2}"/>
              </a:ext>
            </a:extLst>
          </p:cNvPr>
          <p:cNvSpPr>
            <a:spLocks noGrp="1"/>
          </p:cNvSpPr>
          <p:nvPr>
            <p:ph type="body" idx="1"/>
          </p:nvPr>
        </p:nvSpPr>
        <p:spPr/>
        <p:txBody>
          <a:bodyPr/>
          <a:lstStyle/>
          <a:p>
            <a:r>
              <a:rPr lang="nl-NL" dirty="0"/>
              <a:t>Van eerste angst naar kansen. In eerste instantie gericht op gevaren/ negatieve kant van AI (examencommissie, regels, fraude, </a:t>
            </a:r>
            <a:r>
              <a:rPr lang="nl-NL" dirty="0" err="1"/>
              <a:t>etc</a:t>
            </a:r>
            <a:r>
              <a:rPr lang="nl-NL" dirty="0"/>
              <a:t>). </a:t>
            </a:r>
          </a:p>
        </p:txBody>
      </p:sp>
      <p:sp>
        <p:nvSpPr>
          <p:cNvPr id="4" name="Tijdelijke aanduiding voor dianummer 3">
            <a:extLst>
              <a:ext uri="{FF2B5EF4-FFF2-40B4-BE49-F238E27FC236}">
                <a16:creationId xmlns:a16="http://schemas.microsoft.com/office/drawing/2014/main" id="{CE3215E3-C6F3-AE5B-3651-6193CFACF13D}"/>
              </a:ext>
            </a:extLst>
          </p:cNvPr>
          <p:cNvSpPr>
            <a:spLocks noGrp="1"/>
          </p:cNvSpPr>
          <p:nvPr>
            <p:ph type="sldNum" sz="quarter" idx="5"/>
          </p:nvPr>
        </p:nvSpPr>
        <p:spPr/>
        <p:txBody>
          <a:bodyPr/>
          <a:lstStyle/>
          <a:p>
            <a:fld id="{530B7496-D90F-4BED-AF50-E0DBF66E3454}" type="slidenum">
              <a:rPr lang="nl-NL" smtClean="0"/>
              <a:t>2</a:t>
            </a:fld>
            <a:endParaRPr lang="nl-NL"/>
          </a:p>
        </p:txBody>
      </p:sp>
    </p:spTree>
    <p:extLst>
      <p:ext uri="{BB962C8B-B14F-4D97-AF65-F5344CB8AC3E}">
        <p14:creationId xmlns:p14="http://schemas.microsoft.com/office/powerpoint/2010/main" val="112872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 lopen studenten tegenaan? Onduidelijkheid over wat wel/ niet mag met AI. Hoe gebruik je het op de juiste manier? Wat moet je weten/ kunnen om het op een goede manier te gebruiken? </a:t>
            </a:r>
            <a:endParaRPr lang="nl-NL" dirty="0"/>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3</a:t>
            </a:fld>
            <a:endParaRPr lang="nl-NL"/>
          </a:p>
        </p:txBody>
      </p:sp>
    </p:spTree>
    <p:extLst>
      <p:ext uri="{BB962C8B-B14F-4D97-AF65-F5344CB8AC3E}">
        <p14:creationId xmlns:p14="http://schemas.microsoft.com/office/powerpoint/2010/main" val="320372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Nu naar de kansen. Waar kan AI een positieve rol spelen. Hoe kunnen studenten hier op een opbouwende manier mee werken? Ondersteunen i.p.v. overnemen. </a:t>
            </a:r>
            <a:endParaRPr lang="nl-NL" dirty="0"/>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4</a:t>
            </a:fld>
            <a:endParaRPr lang="nl-NL"/>
          </a:p>
        </p:txBody>
      </p:sp>
    </p:spTree>
    <p:extLst>
      <p:ext uri="{BB962C8B-B14F-4D97-AF65-F5344CB8AC3E}">
        <p14:creationId xmlns:p14="http://schemas.microsoft.com/office/powerpoint/2010/main" val="213360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zien kansen om AI in te zetten om tegemoet te komen in een aantal uitdagingen waar zowel studenten als docenten voor staan. </a:t>
            </a:r>
          </a:p>
          <a:p>
            <a:r>
              <a:rPr lang="nl-NL" dirty="0"/>
              <a:t>Studenten krijgen steeds meer vrijheid om te bepalen waar/wanneer/met wie ze leren. Dit doet een beroep op hun </a:t>
            </a:r>
            <a:r>
              <a:rPr lang="nl-NL" dirty="0" err="1"/>
              <a:t>srl</a:t>
            </a:r>
            <a:r>
              <a:rPr lang="nl-NL" dirty="0"/>
              <a:t>. Kunnen nadenken over eigen leren, evalueren en bijsturen. In de praktijk blijkt dat ze dit vaak nog onvoldoende beheersen. </a:t>
            </a:r>
          </a:p>
          <a:p>
            <a:r>
              <a:rPr lang="nl-NL" dirty="0"/>
              <a:t>Formatief handelen kan hierbij een belangrijke rol spelen = cyclisch proces van continu verzamelen en interpreteren van informatie over waar ze staan in leerproces en welke vervolgacties nodig zijn. Draagt niet alleen bij aan beheersen van de stof, maar ook aan </a:t>
            </a:r>
            <a:r>
              <a:rPr lang="nl-NL" dirty="0" err="1"/>
              <a:t>srl</a:t>
            </a:r>
            <a:r>
              <a:rPr lang="nl-NL" dirty="0"/>
              <a:t> </a:t>
            </a:r>
          </a:p>
          <a:p>
            <a:r>
              <a:rPr lang="nl-NL" dirty="0"/>
              <a:t>Uitdaging bij formatief handelen </a:t>
            </a:r>
            <a:r>
              <a:rPr lang="nl-NL" dirty="0">
                <a:sym typeface="Wingdings" panose="05000000000000000000" pitchFamily="2" charset="2"/>
              </a:rPr>
              <a:t> grote studentaantallen moeilijk zicht krijgen op waar ze staan, beperkte tijd, </a:t>
            </a:r>
            <a:r>
              <a:rPr lang="nl-NL" dirty="0" err="1">
                <a:sym typeface="Wingdings" panose="05000000000000000000" pitchFamily="2" charset="2"/>
              </a:rPr>
              <a:t>just</a:t>
            </a:r>
            <a:r>
              <a:rPr lang="nl-NL" dirty="0">
                <a:sym typeface="Wingdings" panose="05000000000000000000" pitchFamily="2" charset="2"/>
              </a:rPr>
              <a:t> in time feedback, voornamelijk schriftelijke </a:t>
            </a:r>
            <a:r>
              <a:rPr lang="nl-NL" dirty="0" err="1">
                <a:sym typeface="Wingdings" panose="05000000000000000000" pitchFamily="2" charset="2"/>
              </a:rPr>
              <a:t>fb</a:t>
            </a:r>
            <a:endParaRPr lang="nl-NL" dirty="0"/>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5</a:t>
            </a:fld>
            <a:endParaRPr lang="nl-NL"/>
          </a:p>
        </p:txBody>
      </p:sp>
    </p:spTree>
    <p:extLst>
      <p:ext uri="{BB962C8B-B14F-4D97-AF65-F5344CB8AC3E}">
        <p14:creationId xmlns:p14="http://schemas.microsoft.com/office/powerpoint/2010/main" val="287622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Enquete</a:t>
            </a:r>
            <a:r>
              <a:rPr lang="nl-NL" dirty="0"/>
              <a:t> in 2024 bij 350 1</a:t>
            </a:r>
            <a:r>
              <a:rPr lang="nl-NL" baseline="30000" dirty="0"/>
              <a:t>e</a:t>
            </a:r>
            <a:r>
              <a:rPr lang="nl-NL" dirty="0"/>
              <a:t> en 2</a:t>
            </a:r>
            <a:r>
              <a:rPr lang="nl-NL" baseline="30000" dirty="0"/>
              <a:t>e</a:t>
            </a:r>
            <a:r>
              <a:rPr lang="nl-NL" dirty="0"/>
              <a:t> </a:t>
            </a:r>
            <a:r>
              <a:rPr lang="nl-NL" dirty="0" err="1"/>
              <a:t>jaars</a:t>
            </a:r>
            <a:r>
              <a:rPr lang="nl-NL" dirty="0"/>
              <a:t> studeten.</a:t>
            </a:r>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6</a:t>
            </a:fld>
            <a:endParaRPr lang="nl-NL"/>
          </a:p>
        </p:txBody>
      </p:sp>
    </p:spTree>
    <p:extLst>
      <p:ext uri="{BB962C8B-B14F-4D97-AF65-F5344CB8AC3E}">
        <p14:creationId xmlns:p14="http://schemas.microsoft.com/office/powerpoint/2010/main" val="112213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gingen de gesprekken over? Wat heb je ervan opgestoken? Waarom is het belangrijk dat er studenten meedenken? </a:t>
            </a:r>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9</a:t>
            </a:fld>
            <a:endParaRPr lang="nl-NL"/>
          </a:p>
        </p:txBody>
      </p:sp>
    </p:spTree>
    <p:extLst>
      <p:ext uri="{BB962C8B-B14F-4D97-AF65-F5344CB8AC3E}">
        <p14:creationId xmlns:p14="http://schemas.microsoft.com/office/powerpoint/2010/main" val="73905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Eerste aanzet</a:t>
            </a:r>
          </a:p>
        </p:txBody>
      </p:sp>
      <p:sp>
        <p:nvSpPr>
          <p:cNvPr id="4" name="Tijdelijke aanduiding voor dianummer 3"/>
          <p:cNvSpPr>
            <a:spLocks noGrp="1"/>
          </p:cNvSpPr>
          <p:nvPr>
            <p:ph type="sldNum" sz="quarter" idx="5"/>
          </p:nvPr>
        </p:nvSpPr>
        <p:spPr/>
        <p:txBody>
          <a:bodyPr/>
          <a:lstStyle/>
          <a:p>
            <a:fld id="{530B7496-D90F-4BED-AF50-E0DBF66E3454}" type="slidenum">
              <a:rPr lang="nl-NL" smtClean="0"/>
              <a:t>11</a:t>
            </a:fld>
            <a:endParaRPr lang="nl-NL"/>
          </a:p>
        </p:txBody>
      </p:sp>
    </p:spTree>
    <p:extLst>
      <p:ext uri="{BB962C8B-B14F-4D97-AF65-F5344CB8AC3E}">
        <p14:creationId xmlns:p14="http://schemas.microsoft.com/office/powerpoint/2010/main" val="78862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Prompt: </a:t>
            </a:r>
            <a:r>
              <a:rPr lang="en-US" dirty="0" err="1"/>
              <a:t>Heldere</a:t>
            </a:r>
            <a:r>
              <a:rPr lang="en-US" dirty="0"/>
              <a:t> </a:t>
            </a:r>
            <a:r>
              <a:rPr lang="en-US" dirty="0" err="1"/>
              <a:t>vraag</a:t>
            </a:r>
            <a:endParaRPr lang="en-US" dirty="0"/>
          </a:p>
          <a:p>
            <a:r>
              <a:rPr lang="en-US" dirty="0"/>
              <a:t>Role: </a:t>
            </a:r>
            <a:r>
              <a:rPr lang="en-US" dirty="0" err="1"/>
              <a:t>Geef</a:t>
            </a:r>
            <a:r>
              <a:rPr lang="en-US" dirty="0"/>
              <a:t> ChatGPT </a:t>
            </a:r>
            <a:r>
              <a:rPr lang="en-US" dirty="0" err="1"/>
              <a:t>een</a:t>
            </a:r>
            <a:r>
              <a:rPr lang="en-US" dirty="0"/>
              <a:t> </a:t>
            </a:r>
            <a:r>
              <a:rPr lang="en-US" dirty="0" err="1"/>
              <a:t>rol</a:t>
            </a:r>
            <a:r>
              <a:rPr lang="en-US" dirty="0"/>
              <a:t>, </a:t>
            </a:r>
            <a:r>
              <a:rPr lang="en-US" dirty="0" err="1"/>
              <a:t>dat</a:t>
            </a:r>
            <a:r>
              <a:rPr lang="en-US" dirty="0"/>
              <a:t> </a:t>
            </a:r>
            <a:r>
              <a:rPr lang="en-US" dirty="0" err="1"/>
              <a:t>zet</a:t>
            </a:r>
            <a:r>
              <a:rPr lang="en-US" dirty="0"/>
              <a:t> direct de toon</a:t>
            </a:r>
          </a:p>
          <a:p>
            <a:r>
              <a:rPr lang="en-US" dirty="0"/>
              <a:t>Wees </a:t>
            </a:r>
            <a:r>
              <a:rPr lang="en-US" dirty="0" err="1"/>
              <a:t>expliciet</a:t>
            </a:r>
            <a:r>
              <a:rPr lang="en-US" dirty="0"/>
              <a:t>: </a:t>
            </a:r>
            <a:r>
              <a:rPr lang="en-US" dirty="0" err="1"/>
              <a:t>duidelijk</a:t>
            </a:r>
            <a:r>
              <a:rPr lang="en-US" dirty="0"/>
              <a:t> </a:t>
            </a:r>
            <a:r>
              <a:rPr lang="en-US" dirty="0" err="1"/>
              <a:t>doel</a:t>
            </a:r>
            <a:r>
              <a:rPr lang="en-US" dirty="0"/>
              <a:t> en </a:t>
            </a:r>
            <a:r>
              <a:rPr lang="en-US" dirty="0" err="1"/>
              <a:t>doelgroep</a:t>
            </a:r>
            <a:r>
              <a:rPr lang="en-US" dirty="0"/>
              <a:t>, </a:t>
            </a:r>
            <a:r>
              <a:rPr lang="en-US" dirty="0" err="1"/>
              <a:t>eventueel</a:t>
            </a:r>
            <a:r>
              <a:rPr lang="en-US" dirty="0"/>
              <a:t> </a:t>
            </a:r>
            <a:r>
              <a:rPr lang="en-US" dirty="0" err="1"/>
              <a:t>duidelijke</a:t>
            </a:r>
            <a:r>
              <a:rPr lang="en-US" dirty="0"/>
              <a:t> </a:t>
            </a:r>
            <a:r>
              <a:rPr lang="en-US" dirty="0" err="1"/>
              <a:t>stappen</a:t>
            </a:r>
            <a:r>
              <a:rPr lang="en-US" dirty="0"/>
              <a:t> die </a:t>
            </a:r>
            <a:r>
              <a:rPr lang="en-US" dirty="0" err="1"/>
              <a:t>gezet</a:t>
            </a:r>
            <a:r>
              <a:rPr lang="en-US" dirty="0"/>
              <a:t> </a:t>
            </a:r>
            <a:r>
              <a:rPr lang="en-US" dirty="0" err="1"/>
              <a:t>moeten</a:t>
            </a:r>
            <a:r>
              <a:rPr lang="en-US" dirty="0"/>
              <a:t> </a:t>
            </a:r>
            <a:r>
              <a:rPr lang="en-US" dirty="0" err="1"/>
              <a:t>worden</a:t>
            </a:r>
            <a:endParaRPr lang="en-US" dirty="0"/>
          </a:p>
          <a:p>
            <a:r>
              <a:rPr lang="en-US" dirty="0"/>
              <a:t>Parameters: </a:t>
            </a:r>
            <a:r>
              <a:rPr lang="en-US" dirty="0" err="1"/>
              <a:t>zoals</a:t>
            </a:r>
            <a:r>
              <a:rPr lang="en-US" dirty="0"/>
              <a:t> </a:t>
            </a:r>
            <a:r>
              <a:rPr lang="en-US" dirty="0" err="1"/>
              <a:t>lengte</a:t>
            </a:r>
            <a:r>
              <a:rPr lang="en-US" dirty="0"/>
              <a:t> tekst, tone of voice, </a:t>
            </a:r>
            <a:r>
              <a:rPr lang="en-US" dirty="0" err="1"/>
              <a:t>stijl</a:t>
            </a:r>
            <a:r>
              <a:rPr lang="en-US" dirty="0"/>
              <a:t>, </a:t>
            </a:r>
            <a:r>
              <a:rPr lang="en-US" dirty="0" err="1"/>
              <a:t>structuur</a:t>
            </a:r>
            <a:r>
              <a:rPr lang="en-US" dirty="0"/>
              <a:t>, table, </a:t>
            </a:r>
            <a:r>
              <a:rPr lang="en-US" dirty="0" err="1"/>
              <a:t>cursief</a:t>
            </a:r>
            <a:r>
              <a:rPr lang="en-US" dirty="0"/>
              <a:t> of vet</a:t>
            </a:r>
          </a:p>
          <a:p>
            <a:r>
              <a:rPr lang="en-US" dirty="0"/>
              <a:t>Laat ChatGPT </a:t>
            </a:r>
            <a:r>
              <a:rPr lang="en-US" dirty="0" err="1"/>
              <a:t>verhelderingsvragen</a:t>
            </a:r>
            <a:r>
              <a:rPr lang="en-US" dirty="0"/>
              <a:t> </a:t>
            </a:r>
            <a:r>
              <a:rPr lang="en-US" dirty="0" err="1"/>
              <a:t>stellen</a:t>
            </a:r>
            <a:r>
              <a:rPr lang="en-US" dirty="0"/>
              <a:t> </a:t>
            </a:r>
            <a:r>
              <a:rPr lang="en-US" dirty="0" err="1"/>
              <a:t>waardoor</a:t>
            </a:r>
            <a:r>
              <a:rPr lang="en-US" dirty="0"/>
              <a:t> de output </a:t>
            </a:r>
            <a:r>
              <a:rPr lang="en-US" dirty="0" err="1"/>
              <a:t>beter</a:t>
            </a:r>
            <a:r>
              <a:rPr lang="en-US" dirty="0"/>
              <a:t> </a:t>
            </a:r>
            <a:r>
              <a:rPr lang="en-US" dirty="0" err="1"/>
              <a:t>wordt</a:t>
            </a:r>
            <a:endParaRPr lang="en-US" dirty="0"/>
          </a:p>
          <a:p>
            <a:r>
              <a:rPr lang="en-US" dirty="0"/>
              <a:t>Feedback: Laat ChatGPT </a:t>
            </a:r>
            <a:r>
              <a:rPr lang="en-US" dirty="0" err="1"/>
              <a:t>zichzelf</a:t>
            </a:r>
            <a:r>
              <a:rPr lang="en-US" dirty="0"/>
              <a:t> feedback </a:t>
            </a:r>
            <a:r>
              <a:rPr lang="en-US" dirty="0" err="1"/>
              <a:t>geven</a:t>
            </a:r>
            <a:endParaRPr lang="en-US" dirty="0"/>
          </a:p>
          <a:p>
            <a:r>
              <a:rPr lang="en-US" dirty="0" err="1"/>
              <a:t>Emotie</a:t>
            </a:r>
            <a:r>
              <a:rPr lang="en-US" dirty="0"/>
              <a:t>: </a:t>
            </a:r>
            <a:r>
              <a:rPr lang="en-US" dirty="0" err="1"/>
              <a:t>Voeg</a:t>
            </a:r>
            <a:r>
              <a:rPr lang="en-US" dirty="0"/>
              <a:t> </a:t>
            </a:r>
            <a:r>
              <a:rPr lang="en-US" dirty="0" err="1"/>
              <a:t>een</a:t>
            </a:r>
            <a:r>
              <a:rPr lang="en-US" dirty="0"/>
              <a:t> </a:t>
            </a:r>
            <a:r>
              <a:rPr lang="en-US" dirty="0" err="1"/>
              <a:t>emotionele</a:t>
            </a:r>
            <a:r>
              <a:rPr lang="en-US" dirty="0"/>
              <a:t> stimulus toe </a:t>
            </a:r>
            <a:r>
              <a:rPr lang="en-US" dirty="0" err="1"/>
              <a:t>zoals</a:t>
            </a:r>
            <a:r>
              <a:rPr lang="en-US" dirty="0"/>
              <a:t> “</a:t>
            </a:r>
            <a:r>
              <a:rPr lang="en-US" dirty="0" err="1"/>
              <a:t>Blijf</a:t>
            </a:r>
            <a:r>
              <a:rPr lang="en-US" dirty="0"/>
              <a:t> </a:t>
            </a:r>
            <a:r>
              <a:rPr lang="en-US" dirty="0" err="1"/>
              <a:t>rustig</a:t>
            </a:r>
            <a:r>
              <a:rPr lang="en-US" dirty="0"/>
              <a:t>, </a:t>
            </a:r>
            <a:r>
              <a:rPr lang="en-US" dirty="0" err="1"/>
              <a:t>adem</a:t>
            </a:r>
            <a:r>
              <a:rPr lang="en-US" dirty="0"/>
              <a:t> in en </a:t>
            </a:r>
            <a:r>
              <a:rPr lang="en-US" dirty="0" err="1"/>
              <a:t>adem</a:t>
            </a:r>
            <a:r>
              <a:rPr lang="en-US" dirty="0"/>
              <a:t> </a:t>
            </a:r>
            <a:r>
              <a:rPr lang="en-US" dirty="0" err="1"/>
              <a:t>uit</a:t>
            </a:r>
            <a:r>
              <a:rPr lang="en-US" dirty="0"/>
              <a:t> en doe </a:t>
            </a:r>
            <a:r>
              <a:rPr lang="en-US" dirty="0" err="1"/>
              <a:t>echt</a:t>
            </a:r>
            <a:r>
              <a:rPr lang="en-US" dirty="0"/>
              <a:t> je best </a:t>
            </a:r>
            <a:r>
              <a:rPr lang="en-US" dirty="0" err="1"/>
              <a:t>voor</a:t>
            </a:r>
            <a:r>
              <a:rPr lang="en-US" dirty="0"/>
              <a:t> </a:t>
            </a:r>
            <a:r>
              <a:rPr lang="en-US" dirty="0" err="1"/>
              <a:t>mij</a:t>
            </a:r>
            <a:r>
              <a:rPr lang="en-US" dirty="0"/>
              <a:t>”</a:t>
            </a:r>
            <a:endParaRPr lang="nl-NL" dirty="0"/>
          </a:p>
        </p:txBody>
      </p:sp>
      <p:sp>
        <p:nvSpPr>
          <p:cNvPr id="4" name="Tijdelijke aanduiding voor dianummer 3"/>
          <p:cNvSpPr>
            <a:spLocks noGrp="1"/>
          </p:cNvSpPr>
          <p:nvPr>
            <p:ph type="sldNum" sz="quarter" idx="5"/>
          </p:nvPr>
        </p:nvSpPr>
        <p:spPr/>
        <p:txBody>
          <a:bodyPr/>
          <a:lstStyle/>
          <a:p>
            <a:fld id="{B8F04E3E-FD5D-49FE-ACB5-807028CF899D}" type="slidenum">
              <a:rPr lang="nl-NL" smtClean="0"/>
              <a:t>13</a:t>
            </a:fld>
            <a:endParaRPr lang="nl-NL"/>
          </a:p>
        </p:txBody>
      </p:sp>
    </p:spTree>
    <p:extLst>
      <p:ext uri="{BB962C8B-B14F-4D97-AF65-F5344CB8AC3E}">
        <p14:creationId xmlns:p14="http://schemas.microsoft.com/office/powerpoint/2010/main" val="247884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80E74-26FC-244D-4DC9-A80A536568E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D0FEF69-F5BF-D78C-B3B9-E84F58FF3B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193834-4DA6-CDF8-F21E-49FC90E40F9F}"/>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5" name="Tijdelijke aanduiding voor voettekst 4">
            <a:extLst>
              <a:ext uri="{FF2B5EF4-FFF2-40B4-BE49-F238E27FC236}">
                <a16:creationId xmlns:a16="http://schemas.microsoft.com/office/drawing/2014/main" id="{46BA42CC-4A3F-673C-6F99-55D207AC5D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771DD0-835E-1C58-53A7-1C5C3F302808}"/>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234088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379AC-CEFE-2F5F-39A8-74DBC2B9BF1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FF03CC-2FBE-5D09-5EC4-6F5272FC184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159DC5-0EBA-A383-347F-CA748AAA0C21}"/>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5" name="Tijdelijke aanduiding voor voettekst 4">
            <a:extLst>
              <a:ext uri="{FF2B5EF4-FFF2-40B4-BE49-F238E27FC236}">
                <a16:creationId xmlns:a16="http://schemas.microsoft.com/office/drawing/2014/main" id="{31E4BC42-6914-5FEE-1737-685DC7D66B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586426-586D-BE45-FE03-EA8A74506EAE}"/>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211378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3F6FF1-0320-C5E9-6A11-E1DD1C46092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48606D8-6DD0-C8AE-7086-C7EF39D2521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482DD8-FAD3-4F0B-687F-B58CB8418284}"/>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5" name="Tijdelijke aanduiding voor voettekst 4">
            <a:extLst>
              <a:ext uri="{FF2B5EF4-FFF2-40B4-BE49-F238E27FC236}">
                <a16:creationId xmlns:a16="http://schemas.microsoft.com/office/drawing/2014/main" id="{19BBC8CC-4E07-DBCD-A654-4A84A078BA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DA7167-4DE9-AC16-B882-759F5CACF137}"/>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2817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0FA2A-89CA-5599-61E1-1BEDFA77F4B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47D8E02-7AAA-35A6-0A86-ED5EC566630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355A9E-A752-B67C-7A89-C8077C047696}"/>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5" name="Tijdelijke aanduiding voor voettekst 4">
            <a:extLst>
              <a:ext uri="{FF2B5EF4-FFF2-40B4-BE49-F238E27FC236}">
                <a16:creationId xmlns:a16="http://schemas.microsoft.com/office/drawing/2014/main" id="{03AB9C93-062F-446B-5402-7A5B7A7D16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EFB6DC-0871-FA2D-F2A6-85E5CE5CFA7A}"/>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47003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767BC-982E-9183-2F96-B2C396ED2AC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660F3C7-4B2D-50F7-32E2-0D3C12224C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FC5021B-1E9C-0B6B-26BD-18CC0A617D5E}"/>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5" name="Tijdelijke aanduiding voor voettekst 4">
            <a:extLst>
              <a:ext uri="{FF2B5EF4-FFF2-40B4-BE49-F238E27FC236}">
                <a16:creationId xmlns:a16="http://schemas.microsoft.com/office/drawing/2014/main" id="{CAC538CF-0854-5D7E-D85C-645B9B4E6B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762B32-0DD4-7322-2813-75C0940BD6AB}"/>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213036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FB295-F2B0-D013-E752-66DD87B0DA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F41CB01-4C11-2BB5-C686-0E2BC2C4353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4DCB49-D63B-154C-8FEF-344E627C308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99BCD0D-FF6E-A00F-3FF3-C2D2D1E4707B}"/>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6" name="Tijdelijke aanduiding voor voettekst 5">
            <a:extLst>
              <a:ext uri="{FF2B5EF4-FFF2-40B4-BE49-F238E27FC236}">
                <a16:creationId xmlns:a16="http://schemas.microsoft.com/office/drawing/2014/main" id="{2A6F99A2-F0B8-FE64-49B9-4EC90A1800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41F490-D6C0-E247-B456-D7327463A09A}"/>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251280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EECC2-0915-843D-858F-8D25C66E7B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6F680AB-CC02-747D-8334-B0201F319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8653714-34F6-6A93-D422-859F830AEB3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E03084E-EFD8-C683-2BD4-09DF70433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E90E959-02A5-29E0-DE25-62B9752770E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38B40F-77F9-5D5E-051F-7F85EB8EC753}"/>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8" name="Tijdelijke aanduiding voor voettekst 7">
            <a:extLst>
              <a:ext uri="{FF2B5EF4-FFF2-40B4-BE49-F238E27FC236}">
                <a16:creationId xmlns:a16="http://schemas.microsoft.com/office/drawing/2014/main" id="{7ACA5C7C-1FA6-FBC3-2735-15C9E4BC17A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EF3AE3C-1F4E-5378-E7B9-1E418F501DC8}"/>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137629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0DE93-2622-DC87-DE25-2AC9B6065F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FE513CB-62E5-C47E-57C5-3E761968A3C5}"/>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4" name="Tijdelijke aanduiding voor voettekst 3">
            <a:extLst>
              <a:ext uri="{FF2B5EF4-FFF2-40B4-BE49-F238E27FC236}">
                <a16:creationId xmlns:a16="http://schemas.microsoft.com/office/drawing/2014/main" id="{10F9A3DC-206C-CA54-2669-CA3F6460F8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448B0A6-4300-EBD1-94D2-C6415E7FA2D3}"/>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210348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38F034-5717-01EF-1592-81245BD037B3}"/>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3" name="Tijdelijke aanduiding voor voettekst 2">
            <a:extLst>
              <a:ext uri="{FF2B5EF4-FFF2-40B4-BE49-F238E27FC236}">
                <a16:creationId xmlns:a16="http://schemas.microsoft.com/office/drawing/2014/main" id="{FEF02E28-3500-C192-178B-AB55315FA3E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86F3A05-E606-FCB1-E6A6-8A9F5C6623BD}"/>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131319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48474-77EA-52C4-68F1-CFBFA1560B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73994BE-41D1-922D-A5AF-9A87A1B8A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82846A6-8764-8FCA-C7B6-EBF9F05F7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348CB4B-60D0-F51F-9DAD-55DD9942121D}"/>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6" name="Tijdelijke aanduiding voor voettekst 5">
            <a:extLst>
              <a:ext uri="{FF2B5EF4-FFF2-40B4-BE49-F238E27FC236}">
                <a16:creationId xmlns:a16="http://schemas.microsoft.com/office/drawing/2014/main" id="{02CC268C-CA00-07C0-AF9F-FCDBA10009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1AB21B-7405-8B35-2BE2-3AC860E25512}"/>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183109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E32EF-AF21-CE3F-9A66-08AF63A7B6A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998BC8A-47D1-EDB5-040E-EB1AAEF12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8BBAA18-7FE3-0487-01D0-39BB43475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173331-8D07-0F43-C18B-DDF7C32CB74E}"/>
              </a:ext>
            </a:extLst>
          </p:cNvPr>
          <p:cNvSpPr>
            <a:spLocks noGrp="1"/>
          </p:cNvSpPr>
          <p:nvPr>
            <p:ph type="dt" sz="half" idx="10"/>
          </p:nvPr>
        </p:nvSpPr>
        <p:spPr/>
        <p:txBody>
          <a:bodyPr/>
          <a:lstStyle/>
          <a:p>
            <a:fld id="{2CB82683-EFC2-46EB-B6BB-35B94EA8360E}" type="datetimeFigureOut">
              <a:rPr lang="nl-NL" smtClean="0"/>
              <a:t>8-9-2025</a:t>
            </a:fld>
            <a:endParaRPr lang="nl-NL"/>
          </a:p>
        </p:txBody>
      </p:sp>
      <p:sp>
        <p:nvSpPr>
          <p:cNvPr id="6" name="Tijdelijke aanduiding voor voettekst 5">
            <a:extLst>
              <a:ext uri="{FF2B5EF4-FFF2-40B4-BE49-F238E27FC236}">
                <a16:creationId xmlns:a16="http://schemas.microsoft.com/office/drawing/2014/main" id="{F70E5266-ABA7-7CFE-24CD-5F8C5F8FA1C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6CBE0BE-993A-AE86-7CF3-6F70EB8C6EC8}"/>
              </a:ext>
            </a:extLst>
          </p:cNvPr>
          <p:cNvSpPr>
            <a:spLocks noGrp="1"/>
          </p:cNvSpPr>
          <p:nvPr>
            <p:ph type="sldNum" sz="quarter" idx="12"/>
          </p:nvPr>
        </p:nvSpPr>
        <p:spPr/>
        <p:txBody>
          <a:bodyPr/>
          <a:lstStyle/>
          <a:p>
            <a:fld id="{AB9CA831-42F7-4D64-AF6F-CF163CE0A06E}" type="slidenum">
              <a:rPr lang="nl-NL" smtClean="0"/>
              <a:t>‹nr.›</a:t>
            </a:fld>
            <a:endParaRPr lang="nl-NL"/>
          </a:p>
        </p:txBody>
      </p:sp>
    </p:spTree>
    <p:extLst>
      <p:ext uri="{BB962C8B-B14F-4D97-AF65-F5344CB8AC3E}">
        <p14:creationId xmlns:p14="http://schemas.microsoft.com/office/powerpoint/2010/main" val="74602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8BC239-DE15-8EC1-B6BD-BFC0295FDE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7136081-1AB3-2804-49B3-DCECB97D5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934B32-14E6-EACD-EA2E-80D020024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B82683-EFC2-46EB-B6BB-35B94EA8360E}" type="datetimeFigureOut">
              <a:rPr lang="nl-NL" smtClean="0"/>
              <a:t>8-9-2025</a:t>
            </a:fld>
            <a:endParaRPr lang="nl-NL"/>
          </a:p>
        </p:txBody>
      </p:sp>
      <p:sp>
        <p:nvSpPr>
          <p:cNvPr id="5" name="Tijdelijke aanduiding voor voettekst 4">
            <a:extLst>
              <a:ext uri="{FF2B5EF4-FFF2-40B4-BE49-F238E27FC236}">
                <a16:creationId xmlns:a16="http://schemas.microsoft.com/office/drawing/2014/main" id="{CDCBF0E4-36E5-0F88-E83F-956E4F863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CFBA3E5-64F1-F814-B0D9-2740CDF26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9CA831-42F7-4D64-AF6F-CF163CE0A06E}" type="slidenum">
              <a:rPr lang="nl-NL" smtClean="0"/>
              <a:t>‹nr.›</a:t>
            </a:fld>
            <a:endParaRPr lang="nl-NL"/>
          </a:p>
        </p:txBody>
      </p:sp>
    </p:spTree>
    <p:extLst>
      <p:ext uri="{BB962C8B-B14F-4D97-AF65-F5344CB8AC3E}">
        <p14:creationId xmlns:p14="http://schemas.microsoft.com/office/powerpoint/2010/main" val="10963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620D-DBA6-B5E7-E919-1E70362C5131}"/>
              </a:ext>
            </a:extLst>
          </p:cNvPr>
          <p:cNvSpPr>
            <a:spLocks noGrp="1"/>
          </p:cNvSpPr>
          <p:nvPr>
            <p:ph type="ctrTitle"/>
          </p:nvPr>
        </p:nvSpPr>
        <p:spPr>
          <a:xfrm>
            <a:off x="1524000" y="0"/>
            <a:ext cx="9144000" cy="2387600"/>
          </a:xfrm>
        </p:spPr>
        <p:txBody>
          <a:bodyPr>
            <a:normAutofit/>
          </a:bodyPr>
          <a:lstStyle/>
          <a:p>
            <a:r>
              <a:rPr lang="nl-NL" dirty="0"/>
              <a:t>Zelfregulerend leren met AI</a:t>
            </a:r>
            <a:endParaRPr lang="nl-NL" sz="3100" dirty="0"/>
          </a:p>
        </p:txBody>
      </p:sp>
      <p:sp>
        <p:nvSpPr>
          <p:cNvPr id="3" name="Ondertitel 2">
            <a:extLst>
              <a:ext uri="{FF2B5EF4-FFF2-40B4-BE49-F238E27FC236}">
                <a16:creationId xmlns:a16="http://schemas.microsoft.com/office/drawing/2014/main" id="{354607FA-F042-EF62-51DC-252201C12E68}"/>
              </a:ext>
            </a:extLst>
          </p:cNvPr>
          <p:cNvSpPr>
            <a:spLocks noGrp="1"/>
          </p:cNvSpPr>
          <p:nvPr>
            <p:ph type="subTitle" idx="1"/>
          </p:nvPr>
        </p:nvSpPr>
        <p:spPr>
          <a:xfrm>
            <a:off x="1524000" y="2474987"/>
            <a:ext cx="9144000" cy="1655762"/>
          </a:xfrm>
        </p:spPr>
        <p:txBody>
          <a:bodyPr>
            <a:normAutofit/>
          </a:bodyPr>
          <a:lstStyle/>
          <a:p>
            <a:r>
              <a:rPr lang="nl-NL" sz="3200" dirty="0"/>
              <a:t>Samenwerken met studenten aan een innovatief leerproces</a:t>
            </a:r>
          </a:p>
        </p:txBody>
      </p:sp>
      <p:sp>
        <p:nvSpPr>
          <p:cNvPr id="4" name="Tekstvak 3">
            <a:extLst>
              <a:ext uri="{FF2B5EF4-FFF2-40B4-BE49-F238E27FC236}">
                <a16:creationId xmlns:a16="http://schemas.microsoft.com/office/drawing/2014/main" id="{8B811F59-9034-4E68-03F4-F2A159D054E5}"/>
              </a:ext>
            </a:extLst>
          </p:cNvPr>
          <p:cNvSpPr txBox="1"/>
          <p:nvPr/>
        </p:nvSpPr>
        <p:spPr>
          <a:xfrm>
            <a:off x="1524000" y="5506260"/>
            <a:ext cx="10983432" cy="461665"/>
          </a:xfrm>
          <a:prstGeom prst="rect">
            <a:avLst/>
          </a:prstGeom>
          <a:noFill/>
        </p:spPr>
        <p:txBody>
          <a:bodyPr wrap="square" rtlCol="0">
            <a:spAutoFit/>
          </a:bodyPr>
          <a:lstStyle/>
          <a:p>
            <a:r>
              <a:rPr lang="nl-NL" sz="2400" dirty="0"/>
              <a:t>Sanne Schoenmakers, </a:t>
            </a:r>
            <a:r>
              <a:rPr lang="nl-NL" sz="2400" dirty="0" err="1"/>
              <a:t>Elyse</a:t>
            </a:r>
            <a:r>
              <a:rPr lang="nl-NL" sz="2400" dirty="0"/>
              <a:t> Lammers, Elise </a:t>
            </a:r>
            <a:r>
              <a:rPr lang="nl-NL" sz="2400" dirty="0" err="1"/>
              <a:t>Panhuijzen</a:t>
            </a:r>
            <a:r>
              <a:rPr lang="nl-NL" sz="2400" dirty="0"/>
              <a:t>, Diana Baas </a:t>
            </a:r>
          </a:p>
        </p:txBody>
      </p:sp>
      <p:pic>
        <p:nvPicPr>
          <p:cNvPr id="6" name="Afbeelding 5" descr="Afbeelding met Lettertype, tekst, Graphics, grafische vormgeving&#10;&#10;Door AI gegenereerde inhoud is mogelijk onjuist.">
            <a:extLst>
              <a:ext uri="{FF2B5EF4-FFF2-40B4-BE49-F238E27FC236}">
                <a16:creationId xmlns:a16="http://schemas.microsoft.com/office/drawing/2014/main" id="{92FC60ED-8902-9A44-D69D-05D45F1EA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780" y="6060181"/>
            <a:ext cx="2438198" cy="585168"/>
          </a:xfrm>
          <a:prstGeom prst="rect">
            <a:avLst/>
          </a:prstGeom>
        </p:spPr>
      </p:pic>
    </p:spTree>
    <p:extLst>
      <p:ext uri="{BB962C8B-B14F-4D97-AF65-F5344CB8AC3E}">
        <p14:creationId xmlns:p14="http://schemas.microsoft.com/office/powerpoint/2010/main" val="366159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77AFE18-8BD2-5B00-FF49-6E179C49DDC7}"/>
              </a:ext>
            </a:extLst>
          </p:cNvPr>
          <p:cNvPicPr>
            <a:picLocks noChangeAspect="1"/>
          </p:cNvPicPr>
          <p:nvPr/>
        </p:nvPicPr>
        <p:blipFill>
          <a:blip r:embed="rId2"/>
          <a:srcRect r="3113"/>
          <a:stretch/>
        </p:blipFill>
        <p:spPr>
          <a:xfrm rot="5400000">
            <a:off x="2883385" y="-2393445"/>
            <a:ext cx="6469483" cy="10762834"/>
          </a:xfrm>
          <a:prstGeom prst="rect">
            <a:avLst/>
          </a:prstGeom>
        </p:spPr>
      </p:pic>
      <p:sp>
        <p:nvSpPr>
          <p:cNvPr id="4" name="Tekstvak 3">
            <a:extLst>
              <a:ext uri="{FF2B5EF4-FFF2-40B4-BE49-F238E27FC236}">
                <a16:creationId xmlns:a16="http://schemas.microsoft.com/office/drawing/2014/main" id="{F93B4C97-3827-DE74-FCDD-5C65689F1589}"/>
              </a:ext>
            </a:extLst>
          </p:cNvPr>
          <p:cNvSpPr txBox="1"/>
          <p:nvPr/>
        </p:nvSpPr>
        <p:spPr>
          <a:xfrm>
            <a:off x="3859619" y="6432554"/>
            <a:ext cx="7145080" cy="369332"/>
          </a:xfrm>
          <a:prstGeom prst="rect">
            <a:avLst/>
          </a:prstGeom>
          <a:noFill/>
        </p:spPr>
        <p:txBody>
          <a:bodyPr wrap="square" rtlCol="0">
            <a:spAutoFit/>
          </a:bodyPr>
          <a:lstStyle/>
          <a:p>
            <a:endParaRPr lang="nl-NL" dirty="0"/>
          </a:p>
        </p:txBody>
      </p:sp>
      <p:sp>
        <p:nvSpPr>
          <p:cNvPr id="9" name="Rectangle 3">
            <a:extLst>
              <a:ext uri="{FF2B5EF4-FFF2-40B4-BE49-F238E27FC236}">
                <a16:creationId xmlns:a16="http://schemas.microsoft.com/office/drawing/2014/main" id="{03B34078-C181-2941-7055-667EE73A0935}"/>
              </a:ext>
            </a:extLst>
          </p:cNvPr>
          <p:cNvSpPr>
            <a:spLocks noChangeArrowheads="1"/>
          </p:cNvSpPr>
          <p:nvPr/>
        </p:nvSpPr>
        <p:spPr bwMode="auto">
          <a:xfrm>
            <a:off x="2030819" y="6327633"/>
            <a:ext cx="92184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Chiu</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T. K. F. (2024). A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classification</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tool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foster</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self-regulated</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learning</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with</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generative</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artificial</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intelligence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by</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applying</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self-determination</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theory</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 case of </a:t>
            </a:r>
            <a:r>
              <a:rPr kumimoji="0" lang="nl-NL" altLang="nl-NL"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ChatGPT</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nl-NL" altLang="nl-NL" sz="1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Educational</a:t>
            </a:r>
            <a:r>
              <a:rPr kumimoji="0" lang="nl-NL" altLang="nl-NL" sz="1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Technology Research </a:t>
            </a:r>
            <a:r>
              <a:rPr kumimoji="0" lang="nl-NL" altLang="nl-NL" sz="1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And</a:t>
            </a:r>
            <a:r>
              <a:rPr kumimoji="0" lang="nl-NL" altLang="nl-NL" sz="1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Development</a:t>
            </a:r>
            <a:r>
              <a:rPr kumimoji="0" lang="nl-NL" altLang="nl-NL"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72, </a:t>
            </a:r>
            <a:r>
              <a:rPr kumimoji="0" lang="nl-NL" altLang="nl-NL" sz="12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2401-2416.</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doi.org/10.1007/s11423-024-10366-w</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958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04002FB-6150-4A70-D423-8706C4FC09B0}"/>
              </a:ext>
            </a:extLst>
          </p:cNvPr>
          <p:cNvPicPr>
            <a:picLocks noChangeAspect="1"/>
          </p:cNvPicPr>
          <p:nvPr/>
        </p:nvPicPr>
        <p:blipFill>
          <a:blip r:embed="rId3"/>
          <a:stretch>
            <a:fillRect/>
          </a:stretch>
        </p:blipFill>
        <p:spPr>
          <a:xfrm rot="20552081">
            <a:off x="684412" y="1755711"/>
            <a:ext cx="5391742" cy="3136810"/>
          </a:xfrm>
          <a:prstGeom prst="rect">
            <a:avLst/>
          </a:prstGeom>
        </p:spPr>
      </p:pic>
      <p:pic>
        <p:nvPicPr>
          <p:cNvPr id="8" name="Afbeelding 7">
            <a:extLst>
              <a:ext uri="{FF2B5EF4-FFF2-40B4-BE49-F238E27FC236}">
                <a16:creationId xmlns:a16="http://schemas.microsoft.com/office/drawing/2014/main" id="{04F23688-E7D2-F1BB-C3EF-1E82BCC2409C}"/>
              </a:ext>
            </a:extLst>
          </p:cNvPr>
          <p:cNvPicPr>
            <a:picLocks noChangeAspect="1"/>
          </p:cNvPicPr>
          <p:nvPr/>
        </p:nvPicPr>
        <p:blipFill>
          <a:blip r:embed="rId4"/>
          <a:stretch>
            <a:fillRect/>
          </a:stretch>
        </p:blipFill>
        <p:spPr>
          <a:xfrm rot="922086">
            <a:off x="6252602" y="1672701"/>
            <a:ext cx="5407841" cy="3512596"/>
          </a:xfrm>
          <a:prstGeom prst="rect">
            <a:avLst/>
          </a:prstGeom>
        </p:spPr>
      </p:pic>
      <p:pic>
        <p:nvPicPr>
          <p:cNvPr id="2" name="Afbeelding 1" descr="Afbeelding met Lettertype, tekst, Graphics, grafische vormgeving&#10;&#10;Door AI gegenereerde inhoud is mogelijk onjuist.">
            <a:extLst>
              <a:ext uri="{FF2B5EF4-FFF2-40B4-BE49-F238E27FC236}">
                <a16:creationId xmlns:a16="http://schemas.microsoft.com/office/drawing/2014/main" id="{E4A4CB3C-6C56-DD01-C8F5-429B613DB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spTree>
    <p:extLst>
      <p:ext uri="{BB962C8B-B14F-4D97-AF65-F5344CB8AC3E}">
        <p14:creationId xmlns:p14="http://schemas.microsoft.com/office/powerpoint/2010/main" val="309857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08DA9-F902-60E0-06EE-D845B8CBDDB3}"/>
              </a:ext>
            </a:extLst>
          </p:cNvPr>
          <p:cNvSpPr>
            <a:spLocks noGrp="1"/>
          </p:cNvSpPr>
          <p:nvPr>
            <p:ph type="title"/>
          </p:nvPr>
        </p:nvSpPr>
        <p:spPr>
          <a:xfrm>
            <a:off x="-3064727" y="2535458"/>
            <a:ext cx="12192000" cy="1325563"/>
          </a:xfrm>
        </p:spPr>
        <p:txBody>
          <a:bodyPr/>
          <a:lstStyle/>
          <a:p>
            <a:pPr algn="ctr"/>
            <a:r>
              <a:rPr lang="nl-NL" dirty="0"/>
              <a:t>Aan de slag…</a:t>
            </a:r>
          </a:p>
        </p:txBody>
      </p:sp>
      <p:pic>
        <p:nvPicPr>
          <p:cNvPr id="3" name="Afbeelding 2" descr="Afbeelding met Lettertype, tekst, Graphics, grafische vormgeving&#10;&#10;Door AI gegenereerde inhoud is mogelijk onjuist.">
            <a:extLst>
              <a:ext uri="{FF2B5EF4-FFF2-40B4-BE49-F238E27FC236}">
                <a16:creationId xmlns:a16="http://schemas.microsoft.com/office/drawing/2014/main" id="{0ACD075D-F486-C348-E1E2-62927564F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pic>
        <p:nvPicPr>
          <p:cNvPr id="5" name="Afbeelding 4" descr="Afbeelding met patroon, steek&#10;&#10;Door AI gegenereerde inhoud is mogelijk onjuist.">
            <a:extLst>
              <a:ext uri="{FF2B5EF4-FFF2-40B4-BE49-F238E27FC236}">
                <a16:creationId xmlns:a16="http://schemas.microsoft.com/office/drawing/2014/main" id="{6CF29CEC-2B27-F41F-03B7-F88343C5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796" y="508637"/>
            <a:ext cx="5379207" cy="5379207"/>
          </a:xfrm>
          <a:prstGeom prst="rect">
            <a:avLst/>
          </a:prstGeom>
        </p:spPr>
      </p:pic>
    </p:spTree>
    <p:extLst>
      <p:ext uri="{BB962C8B-B14F-4D97-AF65-F5344CB8AC3E}">
        <p14:creationId xmlns:p14="http://schemas.microsoft.com/office/powerpoint/2010/main" val="244419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22C9D6D-40FC-38E7-A860-0AD7B564AC80}"/>
              </a:ext>
            </a:extLst>
          </p:cNvPr>
          <p:cNvPicPr>
            <a:picLocks noChangeAspect="1"/>
          </p:cNvPicPr>
          <p:nvPr/>
        </p:nvPicPr>
        <p:blipFill>
          <a:blip r:embed="rId3"/>
          <a:stretch>
            <a:fillRect/>
          </a:stretch>
        </p:blipFill>
        <p:spPr>
          <a:xfrm>
            <a:off x="-1162348" y="-1023730"/>
            <a:ext cx="14516695" cy="8135730"/>
          </a:xfrm>
          <a:prstGeom prst="rect">
            <a:avLst/>
          </a:prstGeom>
        </p:spPr>
      </p:pic>
      <p:sp>
        <p:nvSpPr>
          <p:cNvPr id="3" name="Tekstvak 2">
            <a:extLst>
              <a:ext uri="{FF2B5EF4-FFF2-40B4-BE49-F238E27FC236}">
                <a16:creationId xmlns:a16="http://schemas.microsoft.com/office/drawing/2014/main" id="{207B9FAC-CABF-3776-95A1-ED85DF4D0783}"/>
              </a:ext>
            </a:extLst>
          </p:cNvPr>
          <p:cNvSpPr txBox="1"/>
          <p:nvPr/>
        </p:nvSpPr>
        <p:spPr>
          <a:xfrm>
            <a:off x="290223" y="4890447"/>
            <a:ext cx="1139864" cy="461665"/>
          </a:xfrm>
          <a:prstGeom prst="rect">
            <a:avLst/>
          </a:prstGeom>
          <a:noFill/>
        </p:spPr>
        <p:txBody>
          <a:bodyPr wrap="none" rtlCol="0">
            <a:spAutoFit/>
          </a:bodyPr>
          <a:lstStyle/>
          <a:p>
            <a:r>
              <a:rPr lang="en-US" sz="2400" b="1" dirty="0"/>
              <a:t>Prompt</a:t>
            </a:r>
            <a:endParaRPr lang="nl-NL" sz="2400" b="1" dirty="0"/>
          </a:p>
        </p:txBody>
      </p:sp>
      <p:sp>
        <p:nvSpPr>
          <p:cNvPr id="4" name="Tekstvak 3">
            <a:extLst>
              <a:ext uri="{FF2B5EF4-FFF2-40B4-BE49-F238E27FC236}">
                <a16:creationId xmlns:a16="http://schemas.microsoft.com/office/drawing/2014/main" id="{80EF2BD5-67E5-EFBB-E984-43F9F12B7508}"/>
              </a:ext>
            </a:extLst>
          </p:cNvPr>
          <p:cNvSpPr txBox="1"/>
          <p:nvPr/>
        </p:nvSpPr>
        <p:spPr>
          <a:xfrm>
            <a:off x="2882658" y="4890447"/>
            <a:ext cx="748346" cy="830997"/>
          </a:xfrm>
          <a:prstGeom prst="rect">
            <a:avLst/>
          </a:prstGeom>
          <a:noFill/>
        </p:spPr>
        <p:txBody>
          <a:bodyPr wrap="none" rtlCol="0">
            <a:spAutoFit/>
          </a:bodyPr>
          <a:lstStyle/>
          <a:p>
            <a:r>
              <a:rPr lang="en-US" sz="2400" b="1" dirty="0"/>
              <a:t>Role</a:t>
            </a:r>
          </a:p>
          <a:p>
            <a:r>
              <a:rPr lang="en-US" sz="2400" b="1" dirty="0"/>
              <a:t> </a:t>
            </a:r>
            <a:endParaRPr lang="nl-NL" sz="2400" b="1" dirty="0"/>
          </a:p>
        </p:txBody>
      </p:sp>
      <p:sp>
        <p:nvSpPr>
          <p:cNvPr id="5" name="Tekstvak 4">
            <a:extLst>
              <a:ext uri="{FF2B5EF4-FFF2-40B4-BE49-F238E27FC236}">
                <a16:creationId xmlns:a16="http://schemas.microsoft.com/office/drawing/2014/main" id="{D60D8D99-0D30-F76B-4880-130224DE7B8E}"/>
              </a:ext>
            </a:extLst>
          </p:cNvPr>
          <p:cNvSpPr txBox="1"/>
          <p:nvPr/>
        </p:nvSpPr>
        <p:spPr>
          <a:xfrm>
            <a:off x="3982099" y="4893934"/>
            <a:ext cx="1103187" cy="830997"/>
          </a:xfrm>
          <a:prstGeom prst="rect">
            <a:avLst/>
          </a:prstGeom>
          <a:noFill/>
        </p:spPr>
        <p:txBody>
          <a:bodyPr wrap="none" rtlCol="0">
            <a:spAutoFit/>
          </a:bodyPr>
          <a:lstStyle/>
          <a:p>
            <a:pPr algn="ctr"/>
            <a:r>
              <a:rPr lang="en-US" sz="2400" b="1" dirty="0"/>
              <a:t>Explicit</a:t>
            </a:r>
          </a:p>
          <a:p>
            <a:pPr algn="ctr"/>
            <a:r>
              <a:rPr lang="en-US" sz="2400" b="1" dirty="0"/>
              <a:t> </a:t>
            </a:r>
            <a:endParaRPr lang="nl-NL" sz="2400" b="1" dirty="0"/>
          </a:p>
        </p:txBody>
      </p:sp>
      <p:sp>
        <p:nvSpPr>
          <p:cNvPr id="6" name="Tekstvak 5">
            <a:extLst>
              <a:ext uri="{FF2B5EF4-FFF2-40B4-BE49-F238E27FC236}">
                <a16:creationId xmlns:a16="http://schemas.microsoft.com/office/drawing/2014/main" id="{9129F04F-8396-FF4F-C527-7232C63894F1}"/>
              </a:ext>
            </a:extLst>
          </p:cNvPr>
          <p:cNvSpPr txBox="1"/>
          <p:nvPr/>
        </p:nvSpPr>
        <p:spPr>
          <a:xfrm>
            <a:off x="5207206" y="4890447"/>
            <a:ext cx="1640193" cy="461665"/>
          </a:xfrm>
          <a:prstGeom prst="rect">
            <a:avLst/>
          </a:prstGeom>
          <a:noFill/>
        </p:spPr>
        <p:txBody>
          <a:bodyPr wrap="none" rtlCol="0">
            <a:spAutoFit/>
          </a:bodyPr>
          <a:lstStyle/>
          <a:p>
            <a:r>
              <a:rPr lang="en-US" sz="2400" b="1" dirty="0"/>
              <a:t>Parameters</a:t>
            </a:r>
            <a:endParaRPr lang="nl-NL" sz="2400" b="1" dirty="0"/>
          </a:p>
        </p:txBody>
      </p:sp>
      <p:sp>
        <p:nvSpPr>
          <p:cNvPr id="7" name="Tekstvak 6">
            <a:extLst>
              <a:ext uri="{FF2B5EF4-FFF2-40B4-BE49-F238E27FC236}">
                <a16:creationId xmlns:a16="http://schemas.microsoft.com/office/drawing/2014/main" id="{3C95F481-F9AB-472C-C18D-8E9A11B519D2}"/>
              </a:ext>
            </a:extLst>
          </p:cNvPr>
          <p:cNvSpPr txBox="1"/>
          <p:nvPr/>
        </p:nvSpPr>
        <p:spPr>
          <a:xfrm>
            <a:off x="6964265" y="4913192"/>
            <a:ext cx="641522" cy="461665"/>
          </a:xfrm>
          <a:prstGeom prst="rect">
            <a:avLst/>
          </a:prstGeom>
          <a:noFill/>
        </p:spPr>
        <p:txBody>
          <a:bodyPr wrap="none" rtlCol="0">
            <a:spAutoFit/>
          </a:bodyPr>
          <a:lstStyle/>
          <a:p>
            <a:r>
              <a:rPr lang="en-US" sz="2400" b="1" dirty="0"/>
              <a:t>Ask</a:t>
            </a:r>
            <a:endParaRPr lang="nl-NL" sz="2400" b="1" dirty="0"/>
          </a:p>
        </p:txBody>
      </p:sp>
      <p:sp>
        <p:nvSpPr>
          <p:cNvPr id="8" name="Tekstvak 7">
            <a:extLst>
              <a:ext uri="{FF2B5EF4-FFF2-40B4-BE49-F238E27FC236}">
                <a16:creationId xmlns:a16="http://schemas.microsoft.com/office/drawing/2014/main" id="{08028F31-9ECC-81B6-3219-BFDDE09203C6}"/>
              </a:ext>
            </a:extLst>
          </p:cNvPr>
          <p:cNvSpPr txBox="1"/>
          <p:nvPr/>
        </p:nvSpPr>
        <p:spPr>
          <a:xfrm>
            <a:off x="8741788" y="4933512"/>
            <a:ext cx="766300" cy="461665"/>
          </a:xfrm>
          <a:prstGeom prst="rect">
            <a:avLst/>
          </a:prstGeom>
          <a:noFill/>
        </p:spPr>
        <p:txBody>
          <a:bodyPr wrap="none" rtlCol="0">
            <a:spAutoFit/>
          </a:bodyPr>
          <a:lstStyle/>
          <a:p>
            <a:r>
              <a:rPr lang="en-US" sz="2400" b="1" dirty="0"/>
              <a:t>Rate</a:t>
            </a:r>
            <a:endParaRPr lang="nl-NL" sz="2400" b="1" dirty="0"/>
          </a:p>
        </p:txBody>
      </p:sp>
      <p:sp>
        <p:nvSpPr>
          <p:cNvPr id="9" name="Tekstvak 8">
            <a:extLst>
              <a:ext uri="{FF2B5EF4-FFF2-40B4-BE49-F238E27FC236}">
                <a16:creationId xmlns:a16="http://schemas.microsoft.com/office/drawing/2014/main" id="{36AFB4AB-AEAA-47C8-9E0B-5BC213F3E90A}"/>
              </a:ext>
            </a:extLst>
          </p:cNvPr>
          <p:cNvSpPr txBox="1"/>
          <p:nvPr/>
        </p:nvSpPr>
        <p:spPr>
          <a:xfrm>
            <a:off x="10455216" y="4956257"/>
            <a:ext cx="1263487" cy="461665"/>
          </a:xfrm>
          <a:prstGeom prst="rect">
            <a:avLst/>
          </a:prstGeom>
          <a:noFill/>
        </p:spPr>
        <p:txBody>
          <a:bodyPr wrap="none" rtlCol="0">
            <a:spAutoFit/>
          </a:bodyPr>
          <a:lstStyle/>
          <a:p>
            <a:r>
              <a:rPr lang="en-US" sz="2400" b="1" dirty="0"/>
              <a:t>Emotion</a:t>
            </a:r>
            <a:endParaRPr lang="nl-NL" sz="2400" b="1" dirty="0"/>
          </a:p>
        </p:txBody>
      </p:sp>
    </p:spTree>
    <p:extLst>
      <p:ext uri="{BB962C8B-B14F-4D97-AF65-F5344CB8AC3E}">
        <p14:creationId xmlns:p14="http://schemas.microsoft.com/office/powerpoint/2010/main" val="3549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7E3F2-D1EF-83A1-2F90-540975AE6F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388D11-E1FD-69A9-348A-2A88019F3D67}"/>
              </a:ext>
            </a:extLst>
          </p:cNvPr>
          <p:cNvSpPr>
            <a:spLocks noGrp="1"/>
          </p:cNvSpPr>
          <p:nvPr>
            <p:ph type="title"/>
          </p:nvPr>
        </p:nvSpPr>
        <p:spPr/>
        <p:txBody>
          <a:bodyPr/>
          <a:lstStyle/>
          <a:p>
            <a:r>
              <a:rPr lang="nl-NL" dirty="0"/>
              <a:t>Van eerste angst naar kansen</a:t>
            </a:r>
          </a:p>
        </p:txBody>
      </p:sp>
      <p:pic>
        <p:nvPicPr>
          <p:cNvPr id="4" name="Afbeelding 3" descr="Geel papieren vliegtuigje dat de tegenovergestelde richting opgaat als de vele grijze papieren vliegtuigjes">
            <a:extLst>
              <a:ext uri="{FF2B5EF4-FFF2-40B4-BE49-F238E27FC236}">
                <a16:creationId xmlns:a16="http://schemas.microsoft.com/office/drawing/2014/main" id="{7560443F-835E-B1E4-2273-10675DB9C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359"/>
            <a:ext cx="12192000" cy="8126016"/>
          </a:xfrm>
          <a:prstGeom prst="rect">
            <a:avLst/>
          </a:prstGeom>
        </p:spPr>
      </p:pic>
      <p:sp>
        <p:nvSpPr>
          <p:cNvPr id="5" name="Tekstvak 4">
            <a:extLst>
              <a:ext uri="{FF2B5EF4-FFF2-40B4-BE49-F238E27FC236}">
                <a16:creationId xmlns:a16="http://schemas.microsoft.com/office/drawing/2014/main" id="{F1504700-3BB9-E286-7521-BBB02913CDF7}"/>
              </a:ext>
            </a:extLst>
          </p:cNvPr>
          <p:cNvSpPr txBox="1"/>
          <p:nvPr/>
        </p:nvSpPr>
        <p:spPr>
          <a:xfrm>
            <a:off x="8355874" y="3007025"/>
            <a:ext cx="5995852" cy="1446550"/>
          </a:xfrm>
          <a:prstGeom prst="rect">
            <a:avLst/>
          </a:prstGeom>
          <a:noFill/>
        </p:spPr>
        <p:txBody>
          <a:bodyPr wrap="square">
            <a:spAutoFit/>
          </a:bodyPr>
          <a:lstStyle/>
          <a:p>
            <a:r>
              <a:rPr lang="nl-NL" sz="4400" dirty="0">
                <a:solidFill>
                  <a:schemeClr val="bg1"/>
                </a:solidFill>
              </a:rPr>
              <a:t>Welke kansen </a:t>
            </a:r>
          </a:p>
          <a:p>
            <a:r>
              <a:rPr lang="nl-NL" sz="4400" dirty="0">
                <a:solidFill>
                  <a:schemeClr val="bg1"/>
                </a:solidFill>
              </a:rPr>
              <a:t>zien jullie?</a:t>
            </a:r>
          </a:p>
        </p:txBody>
      </p:sp>
    </p:spTree>
    <p:extLst>
      <p:ext uri="{BB962C8B-B14F-4D97-AF65-F5344CB8AC3E}">
        <p14:creationId xmlns:p14="http://schemas.microsoft.com/office/powerpoint/2010/main" val="296028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geel, Kunstpapier, Vouwpapier, Origamipapier&#10;&#10;Door AI gegenereerde inhoud is mogelijk onjuist.">
            <a:extLst>
              <a:ext uri="{FF2B5EF4-FFF2-40B4-BE49-F238E27FC236}">
                <a16:creationId xmlns:a16="http://schemas.microsoft.com/office/drawing/2014/main" id="{C58AECEA-28FA-F320-C020-B0B775E73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043"/>
            <a:ext cx="12192000" cy="6832879"/>
          </a:xfrm>
          <a:prstGeom prst="rect">
            <a:avLst/>
          </a:prstGeom>
        </p:spPr>
      </p:pic>
      <p:pic>
        <p:nvPicPr>
          <p:cNvPr id="3" name="Afbeelding 2" descr="Afbeelding met Lettertype, tekst, Graphics, grafische vormgeving&#10;&#10;Door AI gegenereerde inhoud is mogelijk onjuist.">
            <a:extLst>
              <a:ext uri="{FF2B5EF4-FFF2-40B4-BE49-F238E27FC236}">
                <a16:creationId xmlns:a16="http://schemas.microsoft.com/office/drawing/2014/main" id="{69D0B052-AFFF-49A3-EB94-8A1A981F9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pic>
        <p:nvPicPr>
          <p:cNvPr id="7" name="Afbeelding 6" descr="Afbeelding met geel, Kunstpapier, Vouwpapier, Origamipapier&#10;&#10;Door AI gegenereerde inhoud is mogelijk onjuist.">
            <a:extLst>
              <a:ext uri="{FF2B5EF4-FFF2-40B4-BE49-F238E27FC236}">
                <a16:creationId xmlns:a16="http://schemas.microsoft.com/office/drawing/2014/main" id="{95C367D2-C3E0-F7C2-D95F-1C55325DC44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848" t="72823" r="69044" b="9612"/>
          <a:stretch/>
        </p:blipFill>
        <p:spPr>
          <a:xfrm rot="20101407">
            <a:off x="8946122" y="192729"/>
            <a:ext cx="2207942" cy="1200241"/>
          </a:xfrm>
          <a:prstGeom prst="rect">
            <a:avLst/>
          </a:prstGeom>
        </p:spPr>
      </p:pic>
      <p:pic>
        <p:nvPicPr>
          <p:cNvPr id="8" name="Afbeelding 7" descr="Afbeelding met geel, Kunstpapier, Vouwpapier, Origamipapier&#10;&#10;Door AI gegenereerde inhoud is mogelijk onjuist.">
            <a:extLst>
              <a:ext uri="{FF2B5EF4-FFF2-40B4-BE49-F238E27FC236}">
                <a16:creationId xmlns:a16="http://schemas.microsoft.com/office/drawing/2014/main" id="{5E3EF745-DA23-2F74-4B3D-95DEB3BBE4F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1714" t="49272" b="7688"/>
          <a:stretch/>
        </p:blipFill>
        <p:spPr>
          <a:xfrm>
            <a:off x="3156752" y="-1137908"/>
            <a:ext cx="3448682" cy="2940904"/>
          </a:xfrm>
          <a:prstGeom prst="rect">
            <a:avLst/>
          </a:prstGeom>
        </p:spPr>
      </p:pic>
      <p:pic>
        <p:nvPicPr>
          <p:cNvPr id="9" name="Afbeelding 8" descr="Afbeelding met geel, Kunstpapier, Vouwpapier, Origamipapier&#10;&#10;Door AI gegenereerde inhoud is mogelijk onjuist.">
            <a:extLst>
              <a:ext uri="{FF2B5EF4-FFF2-40B4-BE49-F238E27FC236}">
                <a16:creationId xmlns:a16="http://schemas.microsoft.com/office/drawing/2014/main" id="{FD1E8E26-9207-E18C-8C50-19338CAA790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1558" t="24940" r="47131" b="48540"/>
          <a:stretch/>
        </p:blipFill>
        <p:spPr>
          <a:xfrm>
            <a:off x="10050093" y="2163132"/>
            <a:ext cx="2598234" cy="1812073"/>
          </a:xfrm>
          <a:prstGeom prst="rect">
            <a:avLst/>
          </a:prstGeom>
        </p:spPr>
      </p:pic>
      <p:pic>
        <p:nvPicPr>
          <p:cNvPr id="10" name="Afbeelding 9" descr="Afbeelding met geel, Kunstpapier, Vouwpapier, Origamipapier&#10;&#10;Door AI gegenereerde inhoud is mogelijk onjuist.">
            <a:extLst>
              <a:ext uri="{FF2B5EF4-FFF2-40B4-BE49-F238E27FC236}">
                <a16:creationId xmlns:a16="http://schemas.microsoft.com/office/drawing/2014/main" id="{29E44FF6-237D-5CE5-6718-42E64295B60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036" t="-9636" r="23092" b="56600"/>
          <a:stretch/>
        </p:blipFill>
        <p:spPr>
          <a:xfrm rot="8228293">
            <a:off x="6295641" y="5046065"/>
            <a:ext cx="2910469" cy="3623870"/>
          </a:xfrm>
          <a:prstGeom prst="rect">
            <a:avLst/>
          </a:prstGeom>
        </p:spPr>
      </p:pic>
      <p:sp>
        <p:nvSpPr>
          <p:cNvPr id="2" name="Titel 1">
            <a:extLst>
              <a:ext uri="{FF2B5EF4-FFF2-40B4-BE49-F238E27FC236}">
                <a16:creationId xmlns:a16="http://schemas.microsoft.com/office/drawing/2014/main" id="{8D17E765-4A3D-29BC-BBB4-E6C96FB60788}"/>
              </a:ext>
            </a:extLst>
          </p:cNvPr>
          <p:cNvSpPr>
            <a:spLocks noGrp="1"/>
          </p:cNvSpPr>
          <p:nvPr>
            <p:ph type="title"/>
          </p:nvPr>
        </p:nvSpPr>
        <p:spPr>
          <a:xfrm>
            <a:off x="314625" y="2766218"/>
            <a:ext cx="12192000" cy="1325563"/>
          </a:xfrm>
        </p:spPr>
        <p:txBody>
          <a:bodyPr/>
          <a:lstStyle/>
          <a:p>
            <a:pPr algn="ctr"/>
            <a:r>
              <a:rPr lang="nl-NL" dirty="0"/>
              <a:t>Toekomstplannen</a:t>
            </a:r>
          </a:p>
        </p:txBody>
      </p:sp>
    </p:spTree>
    <p:extLst>
      <p:ext uri="{BB962C8B-B14F-4D97-AF65-F5344CB8AC3E}">
        <p14:creationId xmlns:p14="http://schemas.microsoft.com/office/powerpoint/2010/main" val="390768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8B0C-1F34-384F-885E-1AE64FCAEA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81588D-B351-5285-7749-ACEEA91FE1ED}"/>
              </a:ext>
            </a:extLst>
          </p:cNvPr>
          <p:cNvSpPr>
            <a:spLocks noGrp="1"/>
          </p:cNvSpPr>
          <p:nvPr>
            <p:ph type="title"/>
          </p:nvPr>
        </p:nvSpPr>
        <p:spPr/>
        <p:txBody>
          <a:bodyPr/>
          <a:lstStyle/>
          <a:p>
            <a:r>
              <a:rPr lang="nl-NL" dirty="0"/>
              <a:t>Van eerste angst naar kansen</a:t>
            </a:r>
          </a:p>
        </p:txBody>
      </p:sp>
      <p:pic>
        <p:nvPicPr>
          <p:cNvPr id="4" name="Afbeelding 3" descr="Afbeelding met Kunstpapier, Origamipapier, Vouwpapier, kunst&#10;&#10;Door AI gegenereerde inhoud is mogelijk onjuist.">
            <a:extLst>
              <a:ext uri="{FF2B5EF4-FFF2-40B4-BE49-F238E27FC236}">
                <a16:creationId xmlns:a16="http://schemas.microsoft.com/office/drawing/2014/main" id="{95ED8092-A508-C739-B507-A3E8949018A7}"/>
              </a:ext>
            </a:extLst>
          </p:cNvPr>
          <p:cNvPicPr>
            <a:picLocks noChangeAspect="1"/>
          </p:cNvPicPr>
          <p:nvPr/>
        </p:nvPicPr>
        <p:blipFill>
          <a:blip r:embed="rId3"/>
          <a:stretch>
            <a:fillRect/>
          </a:stretch>
        </p:blipFill>
        <p:spPr>
          <a:xfrm>
            <a:off x="0" y="-254001"/>
            <a:ext cx="12192000" cy="8124825"/>
          </a:xfrm>
          <a:prstGeom prst="rect">
            <a:avLst/>
          </a:prstGeom>
        </p:spPr>
      </p:pic>
    </p:spTree>
    <p:extLst>
      <p:ext uri="{BB962C8B-B14F-4D97-AF65-F5344CB8AC3E}">
        <p14:creationId xmlns:p14="http://schemas.microsoft.com/office/powerpoint/2010/main" val="421940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ontwerp&#10;&#10;Door AI gegenereerde inhoud is mogelijk onjuist.">
            <a:extLst>
              <a:ext uri="{FF2B5EF4-FFF2-40B4-BE49-F238E27FC236}">
                <a16:creationId xmlns:a16="http://schemas.microsoft.com/office/drawing/2014/main" id="{5E53DD85-1E64-E901-FF2D-14A74DA5204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537" t="15649"/>
          <a:stretch/>
        </p:blipFill>
        <p:spPr>
          <a:xfrm flipH="1">
            <a:off x="-603250" y="2444750"/>
            <a:ext cx="6203950" cy="5784850"/>
          </a:xfrm>
          <a:prstGeom prst="rect">
            <a:avLst/>
          </a:prstGeom>
        </p:spPr>
      </p:pic>
      <p:sp>
        <p:nvSpPr>
          <p:cNvPr id="6" name="Tekstvak 5">
            <a:extLst>
              <a:ext uri="{FF2B5EF4-FFF2-40B4-BE49-F238E27FC236}">
                <a16:creationId xmlns:a16="http://schemas.microsoft.com/office/drawing/2014/main" id="{1731B0EF-4F6A-40D5-C954-593FF438BD3C}"/>
              </a:ext>
            </a:extLst>
          </p:cNvPr>
          <p:cNvSpPr txBox="1"/>
          <p:nvPr/>
        </p:nvSpPr>
        <p:spPr>
          <a:xfrm>
            <a:off x="266700" y="2609850"/>
            <a:ext cx="12192000" cy="769441"/>
          </a:xfrm>
          <a:prstGeom prst="rect">
            <a:avLst/>
          </a:prstGeom>
          <a:noFill/>
        </p:spPr>
        <p:txBody>
          <a:bodyPr wrap="square" rtlCol="0">
            <a:spAutoFit/>
          </a:bodyPr>
          <a:lstStyle/>
          <a:p>
            <a:pPr algn="ctr"/>
            <a:r>
              <a:rPr lang="nl-NL" sz="4400" dirty="0"/>
              <a:t>Waar lopen studenten tegenaan? </a:t>
            </a:r>
          </a:p>
        </p:txBody>
      </p:sp>
      <p:pic>
        <p:nvPicPr>
          <p:cNvPr id="3" name="Afbeelding 2" descr="Afbeelding met Lettertype, tekst, Graphics, grafische vormgeving&#10;&#10;Door AI gegenereerde inhoud is mogelijk onjuist.">
            <a:extLst>
              <a:ext uri="{FF2B5EF4-FFF2-40B4-BE49-F238E27FC236}">
                <a16:creationId xmlns:a16="http://schemas.microsoft.com/office/drawing/2014/main" id="{F4AB83AB-A5C9-F628-96F8-43D57647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spTree>
    <p:extLst>
      <p:ext uri="{BB962C8B-B14F-4D97-AF65-F5344CB8AC3E}">
        <p14:creationId xmlns:p14="http://schemas.microsoft.com/office/powerpoint/2010/main" val="377153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7382C-DF34-F393-9752-3010AA6348B1}"/>
              </a:ext>
            </a:extLst>
          </p:cNvPr>
          <p:cNvSpPr>
            <a:spLocks noGrp="1"/>
          </p:cNvSpPr>
          <p:nvPr>
            <p:ph type="title"/>
          </p:nvPr>
        </p:nvSpPr>
        <p:spPr/>
        <p:txBody>
          <a:bodyPr/>
          <a:lstStyle/>
          <a:p>
            <a:r>
              <a:rPr lang="nl-NL" dirty="0"/>
              <a:t>Van eerste angst naar kansen</a:t>
            </a:r>
          </a:p>
        </p:txBody>
      </p:sp>
      <p:pic>
        <p:nvPicPr>
          <p:cNvPr id="4" name="Afbeelding 3" descr="Geel papieren vliegtuigje dat de tegenovergestelde richting opgaat als de vele grijze papieren vliegtuigjes">
            <a:extLst>
              <a:ext uri="{FF2B5EF4-FFF2-40B4-BE49-F238E27FC236}">
                <a16:creationId xmlns:a16="http://schemas.microsoft.com/office/drawing/2014/main" id="{807ADECA-4C49-99AA-DE03-5BEAFF5D2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359"/>
            <a:ext cx="12192000" cy="8126016"/>
          </a:xfrm>
          <a:prstGeom prst="rect">
            <a:avLst/>
          </a:prstGeom>
        </p:spPr>
      </p:pic>
    </p:spTree>
    <p:extLst>
      <p:ext uri="{BB962C8B-B14F-4D97-AF65-F5344CB8AC3E}">
        <p14:creationId xmlns:p14="http://schemas.microsoft.com/office/powerpoint/2010/main" val="234050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CFE08C4-41DC-FC5C-34B2-C100B712BB1F}"/>
              </a:ext>
            </a:extLst>
          </p:cNvPr>
          <p:cNvGraphicFramePr>
            <a:graphicFrameLocks noGrp="1"/>
          </p:cNvGraphicFramePr>
          <p:nvPr>
            <p:ph idx="1"/>
            <p:extLst>
              <p:ext uri="{D42A27DB-BD31-4B8C-83A1-F6EECF244321}">
                <p14:modId xmlns:p14="http://schemas.microsoft.com/office/powerpoint/2010/main" val="625101189"/>
              </p:ext>
            </p:extLst>
          </p:nvPr>
        </p:nvGraphicFramePr>
        <p:xfrm>
          <a:off x="330200" y="1"/>
          <a:ext cx="11811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descr="Afbeelding met Lettertype, tekst, Graphics, grafische vormgeving&#10;&#10;Door AI gegenereerde inhoud is mogelijk onjuist.">
            <a:extLst>
              <a:ext uri="{FF2B5EF4-FFF2-40B4-BE49-F238E27FC236}">
                <a16:creationId xmlns:a16="http://schemas.microsoft.com/office/drawing/2014/main" id="{147EA7F2-9A3C-0D37-CD31-30A76A4BC8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spTree>
    <p:extLst>
      <p:ext uri="{BB962C8B-B14F-4D97-AF65-F5344CB8AC3E}">
        <p14:creationId xmlns:p14="http://schemas.microsoft.com/office/powerpoint/2010/main" val="19481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BB280D1-85DC-F542-23AA-F79AE616FC94}"/>
              </a:ext>
            </a:extLst>
          </p:cNvPr>
          <p:cNvPicPr>
            <a:picLocks noChangeAspect="1"/>
          </p:cNvPicPr>
          <p:nvPr/>
        </p:nvPicPr>
        <p:blipFill>
          <a:blip r:embed="rId3"/>
          <a:stretch>
            <a:fillRect/>
          </a:stretch>
        </p:blipFill>
        <p:spPr>
          <a:xfrm>
            <a:off x="2846077" y="0"/>
            <a:ext cx="6499845" cy="6858000"/>
          </a:xfrm>
          <a:prstGeom prst="rect">
            <a:avLst/>
          </a:prstGeom>
        </p:spPr>
      </p:pic>
      <p:pic>
        <p:nvPicPr>
          <p:cNvPr id="2" name="Afbeelding 1" descr="Afbeelding met Lettertype, tekst, Graphics, grafische vormgeving&#10;&#10;Door AI gegenereerde inhoud is mogelijk onjuist.">
            <a:extLst>
              <a:ext uri="{FF2B5EF4-FFF2-40B4-BE49-F238E27FC236}">
                <a16:creationId xmlns:a16="http://schemas.microsoft.com/office/drawing/2014/main" id="{5F770772-2B97-ED10-BB63-8074DA22C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spTree>
    <p:extLst>
      <p:ext uri="{BB962C8B-B14F-4D97-AF65-F5344CB8AC3E}">
        <p14:creationId xmlns:p14="http://schemas.microsoft.com/office/powerpoint/2010/main" val="118062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122813F-5C60-718F-492D-EF8E098B6547}"/>
              </a:ext>
            </a:extLst>
          </p:cNvPr>
          <p:cNvPicPr>
            <a:picLocks noChangeAspect="1"/>
          </p:cNvPicPr>
          <p:nvPr/>
        </p:nvPicPr>
        <p:blipFill>
          <a:blip r:embed="rId2"/>
          <a:stretch>
            <a:fillRect/>
          </a:stretch>
        </p:blipFill>
        <p:spPr>
          <a:xfrm>
            <a:off x="2601408" y="0"/>
            <a:ext cx="6989184" cy="6858000"/>
          </a:xfrm>
          <a:prstGeom prst="rect">
            <a:avLst/>
          </a:prstGeom>
        </p:spPr>
      </p:pic>
      <p:pic>
        <p:nvPicPr>
          <p:cNvPr id="2" name="Afbeelding 1" descr="Afbeelding met Lettertype, tekst, Graphics, grafische vormgeving&#10;&#10;Door AI gegenereerde inhoud is mogelijk onjuist.">
            <a:extLst>
              <a:ext uri="{FF2B5EF4-FFF2-40B4-BE49-F238E27FC236}">
                <a16:creationId xmlns:a16="http://schemas.microsoft.com/office/drawing/2014/main" id="{F9CD1E23-7D0B-69D2-07A3-9ECB6AE38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spTree>
    <p:extLst>
      <p:ext uri="{BB962C8B-B14F-4D97-AF65-F5344CB8AC3E}">
        <p14:creationId xmlns:p14="http://schemas.microsoft.com/office/powerpoint/2010/main" val="355121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EE73816-85BD-BFC4-6DA4-5B3802310941}"/>
              </a:ext>
            </a:extLst>
          </p:cNvPr>
          <p:cNvPicPr>
            <a:picLocks noChangeAspect="1"/>
          </p:cNvPicPr>
          <p:nvPr/>
        </p:nvPicPr>
        <p:blipFill>
          <a:blip r:embed="rId2"/>
          <a:stretch>
            <a:fillRect/>
          </a:stretch>
        </p:blipFill>
        <p:spPr>
          <a:xfrm>
            <a:off x="2934066" y="0"/>
            <a:ext cx="6323867" cy="6858000"/>
          </a:xfrm>
          <a:prstGeom prst="rect">
            <a:avLst/>
          </a:prstGeom>
        </p:spPr>
      </p:pic>
      <p:pic>
        <p:nvPicPr>
          <p:cNvPr id="2" name="Afbeelding 1" descr="Afbeelding met Lettertype, tekst, Graphics, grafische vormgeving&#10;&#10;Door AI gegenereerde inhoud is mogelijk onjuist.">
            <a:extLst>
              <a:ext uri="{FF2B5EF4-FFF2-40B4-BE49-F238E27FC236}">
                <a16:creationId xmlns:a16="http://schemas.microsoft.com/office/drawing/2014/main" id="{44753AB2-A338-1213-CA86-71F8B2ECB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spTree>
    <p:extLst>
      <p:ext uri="{BB962C8B-B14F-4D97-AF65-F5344CB8AC3E}">
        <p14:creationId xmlns:p14="http://schemas.microsoft.com/office/powerpoint/2010/main" val="166390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Kunstpapier, papier, Vouwpapier, origami&#10;&#10;Door AI gegenereerde inhoud is mogelijk onjuist.">
            <a:extLst>
              <a:ext uri="{FF2B5EF4-FFF2-40B4-BE49-F238E27FC236}">
                <a16:creationId xmlns:a16="http://schemas.microsoft.com/office/drawing/2014/main" id="{71A4067B-3928-C5B1-DFA2-4550FEE98C2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570413" y="-850901"/>
            <a:ext cx="8077200" cy="8077200"/>
          </a:xfrm>
          <a:prstGeom prst="rect">
            <a:avLst/>
          </a:prstGeom>
        </p:spPr>
      </p:pic>
      <p:sp>
        <p:nvSpPr>
          <p:cNvPr id="2" name="Titel 1">
            <a:extLst>
              <a:ext uri="{FF2B5EF4-FFF2-40B4-BE49-F238E27FC236}">
                <a16:creationId xmlns:a16="http://schemas.microsoft.com/office/drawing/2014/main" id="{D345A48E-5C60-879D-8313-652FF9A47DE1}"/>
              </a:ext>
            </a:extLst>
          </p:cNvPr>
          <p:cNvSpPr>
            <a:spLocks noGrp="1"/>
          </p:cNvSpPr>
          <p:nvPr>
            <p:ph type="title"/>
          </p:nvPr>
        </p:nvSpPr>
        <p:spPr>
          <a:xfrm>
            <a:off x="2641600" y="2409825"/>
            <a:ext cx="10515600" cy="1325563"/>
          </a:xfrm>
        </p:spPr>
        <p:txBody>
          <a:bodyPr/>
          <a:lstStyle/>
          <a:p>
            <a:r>
              <a:rPr lang="nl-NL" dirty="0"/>
              <a:t>Gesprekken met studenten</a:t>
            </a:r>
          </a:p>
        </p:txBody>
      </p:sp>
      <p:pic>
        <p:nvPicPr>
          <p:cNvPr id="3" name="Afbeelding 2" descr="Afbeelding met Lettertype, tekst, Graphics, grafische vormgeving&#10;&#10;Door AI gegenereerde inhoud is mogelijk onjuist.">
            <a:extLst>
              <a:ext uri="{FF2B5EF4-FFF2-40B4-BE49-F238E27FC236}">
                <a16:creationId xmlns:a16="http://schemas.microsoft.com/office/drawing/2014/main" id="{333C7A00-7CBB-C38E-2DCF-5A54549EA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191" y="6251304"/>
            <a:ext cx="2060022" cy="494406"/>
          </a:xfrm>
          <a:prstGeom prst="rect">
            <a:avLst/>
          </a:prstGeom>
        </p:spPr>
      </p:pic>
    </p:spTree>
    <p:extLst>
      <p:ext uri="{BB962C8B-B14F-4D97-AF65-F5344CB8AC3E}">
        <p14:creationId xmlns:p14="http://schemas.microsoft.com/office/powerpoint/2010/main" val="25097727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2251ae-986a-4d51-a3c1-293d76a5f5ce" xsi:nil="true"/>
    <lcf76f155ced4ddcb4097134ff3c332f xmlns="d253f356-3be6-4f67-a564-4569d3c8c0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06F5D536421D49A2098C4B8B0C50FD" ma:contentTypeVersion="16" ma:contentTypeDescription="Een nieuw document maken." ma:contentTypeScope="" ma:versionID="6aca5ccc8a9a73990f6fd729a337a68d">
  <xsd:schema xmlns:xsd="http://www.w3.org/2001/XMLSchema" xmlns:xs="http://www.w3.org/2001/XMLSchema" xmlns:p="http://schemas.microsoft.com/office/2006/metadata/properties" xmlns:ns2="d253f356-3be6-4f67-a564-4569d3c8c0a8" xmlns:ns3="fc2251ae-986a-4d51-a3c1-293d76a5f5ce" targetNamespace="http://schemas.microsoft.com/office/2006/metadata/properties" ma:root="true" ma:fieldsID="e5da4e9ae1757ce414b99b75caf8a13f" ns2:_="" ns3:_="">
    <xsd:import namespace="d253f356-3be6-4f67-a564-4569d3c8c0a8"/>
    <xsd:import namespace="fc2251ae-986a-4d51-a3c1-293d76a5f5c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3f356-3be6-4f67-a564-4569d3c8c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f89bdf80-2207-4cff-a9be-3f2c5c9b367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2251ae-986a-4d51-a3c1-293d76a5f5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9c1d8e7-d46e-4eae-aa2f-509e07fa4df2}" ma:internalName="TaxCatchAll" ma:showField="CatchAllData" ma:web="fc2251ae-986a-4d51-a3c1-293d76a5f5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50EA82-1470-43F8-B032-23CDFCF068EA}">
  <ds:schemaRefs>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0a8aefdd-0265-4f86-99ae-9147972c4f75"/>
    <ds:schemaRef ds:uri="c5ec1d25-0a10-4789-9942-11e242f191dc"/>
  </ds:schemaRefs>
</ds:datastoreItem>
</file>

<file path=customXml/itemProps2.xml><?xml version="1.0" encoding="utf-8"?>
<ds:datastoreItem xmlns:ds="http://schemas.openxmlformats.org/officeDocument/2006/customXml" ds:itemID="{045BD475-18A9-43C8-A5C4-5ACF34942932}"/>
</file>

<file path=customXml/itemProps3.xml><?xml version="1.0" encoding="utf-8"?>
<ds:datastoreItem xmlns:ds="http://schemas.openxmlformats.org/officeDocument/2006/customXml" ds:itemID="{30B71E41-9F1F-4E20-9E09-4FB6496EE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315</TotalTime>
  <Words>537</Words>
  <Application>Microsoft Office PowerPoint</Application>
  <PresentationFormat>Breedbeeld</PresentationFormat>
  <Paragraphs>55</Paragraphs>
  <Slides>15</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Aptos</vt:lpstr>
      <vt:lpstr>Aptos Display</vt:lpstr>
      <vt:lpstr>Arial</vt:lpstr>
      <vt:lpstr>Times New Roman</vt:lpstr>
      <vt:lpstr>Wingdings</vt:lpstr>
      <vt:lpstr>Kantoorthema</vt:lpstr>
      <vt:lpstr>Zelfregulerend leren met AI</vt:lpstr>
      <vt:lpstr>Van eerste angst naar kansen</vt:lpstr>
      <vt:lpstr>PowerPoint-presentatie</vt:lpstr>
      <vt:lpstr>Van eerste angst naar kansen</vt:lpstr>
      <vt:lpstr>PowerPoint-presentatie</vt:lpstr>
      <vt:lpstr>PowerPoint-presentatie</vt:lpstr>
      <vt:lpstr>PowerPoint-presentatie</vt:lpstr>
      <vt:lpstr>PowerPoint-presentatie</vt:lpstr>
      <vt:lpstr>Gesprekken met studenten</vt:lpstr>
      <vt:lpstr>PowerPoint-presentatie</vt:lpstr>
      <vt:lpstr>PowerPoint-presentatie</vt:lpstr>
      <vt:lpstr>Aan de slag…</vt:lpstr>
      <vt:lpstr>PowerPoint-presentatie</vt:lpstr>
      <vt:lpstr>Van eerste angst naar kansen</vt:lpstr>
      <vt:lpstr>Toekomstplannen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Schoenmakers, Sanne</dc:creator>
  <cp:lastModifiedBy>Baas, Diana</cp:lastModifiedBy>
  <cp:revision>2</cp:revision>
  <dcterms:created xsi:type="dcterms:W3CDTF">2025-02-06T12:08:58Z</dcterms:created>
  <dcterms:modified xsi:type="dcterms:W3CDTF">2025-09-08T16:48:02Z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0x010100A106F5D536421D49A2098C4B8B0C50FD</vt:lpwstr>
  </property>
  <property fmtid="{D5CDD505-2E9C-101B-9397-08002B2CF9AE}" pid="3" name="MediaServiceImageTags">
    <vt:lpwstr/>
  </property>
</Properties>
</file>